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handoutMasterIdLst>
    <p:handoutMasterId r:id="rId33"/>
  </p:handoutMasterIdLst>
  <p:sldIdLst>
    <p:sldId id="256" r:id="rId3"/>
    <p:sldId id="261" r:id="rId4"/>
    <p:sldId id="259" r:id="rId5"/>
    <p:sldId id="271" r:id="rId6"/>
    <p:sldId id="260" r:id="rId7"/>
    <p:sldId id="262" r:id="rId8"/>
    <p:sldId id="274" r:id="rId9"/>
    <p:sldId id="275" r:id="rId10"/>
    <p:sldId id="273" r:id="rId12"/>
    <p:sldId id="266" r:id="rId13"/>
    <p:sldId id="276" r:id="rId14"/>
    <p:sldId id="279" r:id="rId15"/>
    <p:sldId id="280" r:id="rId16"/>
    <p:sldId id="281" r:id="rId17"/>
    <p:sldId id="286" r:id="rId18"/>
    <p:sldId id="287" r:id="rId19"/>
    <p:sldId id="283" r:id="rId20"/>
    <p:sldId id="284" r:id="rId21"/>
    <p:sldId id="288" r:id="rId22"/>
    <p:sldId id="289" r:id="rId23"/>
    <p:sldId id="290" r:id="rId24"/>
    <p:sldId id="292" r:id="rId25"/>
    <p:sldId id="293" r:id="rId26"/>
    <p:sldId id="294" r:id="rId27"/>
    <p:sldId id="295" r:id="rId28"/>
    <p:sldId id="298" r:id="rId29"/>
    <p:sldId id="299" r:id="rId30"/>
    <p:sldId id="300" r:id="rId31"/>
    <p:sldId id="30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The discriminator is nothing but a binary classifier that consists of several convolution layers (like any other image classification tasks). And finally, the flattened activation maps mapped to a probability output to predict if the image is real or fake.</a:t>
            </a:r>
            <a:endParaRPr lang="en-US"/>
          </a:p>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The discriminator is nothing but a binary classifier that consists of several convolution layers (like any other image classification tasks). And finally, the flattened activation maps mapped to a probability output to predict if the image is real or fake.</a:t>
            </a:r>
            <a:endParaRPr lang="en-US"/>
          </a:p>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The discriminator is nothing but a binary classifier that consists of several convolution layers (like any other image classification tasks). And finally, the flattened activation maps mapped to a probability output to predict if the image is real or fake.</a:t>
            </a:r>
            <a:endParaRPr lang="en-US"/>
          </a:p>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The discriminator is nothing but a binary classifier that consists of several convolution layers (like any other image classification tasks). And finally, the flattened activation maps mapped to a probability output to predict if the image is real or fake.</a:t>
            </a:r>
            <a:endParaRPr lang="en-US"/>
          </a:p>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The discriminator is nothing but a binary classifier that consists of several convolution layers (like any other image classification tasks). And finally, the flattened activation maps mapped to a probability output to predict if the image is real or fake.</a:t>
            </a:r>
            <a:endParaRPr lang="en-US"/>
          </a:p>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2"/>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44.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51.png"/><Relationship Id="rId1"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3.png"/><Relationship Id="rId1" Type="http://schemas.openxmlformats.org/officeDocument/2006/relationships/image" Target="../media/image52.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3.png"/><Relationship Id="rId1" Type="http://schemas.openxmlformats.org/officeDocument/2006/relationships/image" Target="../media/image62.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4205" y="1196975"/>
            <a:ext cx="10942955" cy="1623695"/>
          </a:xfrm>
        </p:spPr>
        <p:txBody>
          <a:bodyPr/>
          <a:lstStyle/>
          <a:p>
            <a:r>
              <a:rPr lang="de-DE" altLang="en-US" sz="6000" dirty="0">
                <a:latin typeface="Calibri" panose="020F0502020204030204" charset="0"/>
              </a:rPr>
              <a:t> Generative Adversarial Networks</a:t>
            </a:r>
            <a:endParaRPr lang="de-DE" altLang="en-US" sz="6000" dirty="0">
              <a:latin typeface="Calibri" panose="020F050202020403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Generated Images</a:t>
            </a:r>
            <a:endParaRPr lang="de-DE" altLang="en-US">
              <a:latin typeface="Calibri" panose="020F0502020204030204" charset="0"/>
            </a:endParaRPr>
          </a:p>
        </p:txBody>
      </p:sp>
      <p:pic>
        <p:nvPicPr>
          <p:cNvPr id="4" name="Content Placeholder 3"/>
          <p:cNvPicPr>
            <a:picLocks noChangeAspect="1"/>
          </p:cNvPicPr>
          <p:nvPr>
            <p:ph sz="half" idx="1"/>
          </p:nvPr>
        </p:nvPicPr>
        <p:blipFill>
          <a:blip r:embed="rId1"/>
          <a:stretch>
            <a:fillRect/>
          </a:stretch>
        </p:blipFill>
        <p:spPr>
          <a:xfrm>
            <a:off x="2846705" y="1861185"/>
            <a:ext cx="3141345" cy="3141345"/>
          </a:xfrm>
          <a:prstGeom prst="rect">
            <a:avLst/>
          </a:prstGeom>
        </p:spPr>
      </p:pic>
      <p:pic>
        <p:nvPicPr>
          <p:cNvPr id="5" name="Content Placeholder 4"/>
          <p:cNvPicPr>
            <a:picLocks noChangeAspect="1"/>
          </p:cNvPicPr>
          <p:nvPr>
            <p:ph sz="half" idx="2"/>
          </p:nvPr>
        </p:nvPicPr>
        <p:blipFill>
          <a:blip r:embed="rId2"/>
          <a:stretch>
            <a:fillRect/>
          </a:stretch>
        </p:blipFill>
        <p:spPr>
          <a:xfrm>
            <a:off x="5988050" y="1858645"/>
            <a:ext cx="3143885" cy="3143885"/>
          </a:xfrm>
          <a:prstGeom prst="rect">
            <a:avLst/>
          </a:prstGeom>
        </p:spPr>
      </p:pic>
      <p:pic>
        <p:nvPicPr>
          <p:cNvPr id="6" name="Picture 5"/>
          <p:cNvPicPr>
            <a:picLocks noChangeAspect="1"/>
          </p:cNvPicPr>
          <p:nvPr/>
        </p:nvPicPr>
        <p:blipFill>
          <a:blip r:embed="rId3"/>
          <a:stretch>
            <a:fillRect/>
          </a:stretch>
        </p:blipFill>
        <p:spPr>
          <a:xfrm>
            <a:off x="9048750" y="1856105"/>
            <a:ext cx="3143250" cy="3143250"/>
          </a:xfrm>
          <a:prstGeom prst="rect">
            <a:avLst/>
          </a:prstGeom>
        </p:spPr>
      </p:pic>
      <p:pic>
        <p:nvPicPr>
          <p:cNvPr id="7" name="Picture 6"/>
          <p:cNvPicPr>
            <a:picLocks noChangeAspect="1"/>
          </p:cNvPicPr>
          <p:nvPr/>
        </p:nvPicPr>
        <p:blipFill>
          <a:blip r:embed="rId4"/>
          <a:stretch>
            <a:fillRect/>
          </a:stretch>
        </p:blipFill>
        <p:spPr>
          <a:xfrm>
            <a:off x="0" y="1858645"/>
            <a:ext cx="3216275" cy="3140710"/>
          </a:xfrm>
          <a:prstGeom prst="rect">
            <a:avLst/>
          </a:prstGeom>
        </p:spPr>
      </p:pic>
      <p:sp>
        <p:nvSpPr>
          <p:cNvPr id="9" name="Text Box 8"/>
          <p:cNvSpPr txBox="1"/>
          <p:nvPr/>
        </p:nvSpPr>
        <p:spPr>
          <a:xfrm>
            <a:off x="0" y="1487805"/>
            <a:ext cx="12191365" cy="368300"/>
          </a:xfrm>
          <a:prstGeom prst="rect">
            <a:avLst/>
          </a:prstGeom>
          <a:noFill/>
        </p:spPr>
        <p:txBody>
          <a:bodyPr wrap="square" rtlCol="0" anchor="t">
            <a:spAutoFit/>
          </a:bodyPr>
          <a:p>
            <a:pPr marL="0" indent="0">
              <a:buNone/>
            </a:pPr>
            <a:r>
              <a:rPr lang="de-DE" altLang="en-US">
                <a:latin typeface="Calibri" panose="020F0502020204030204" charset="0"/>
              </a:rPr>
              <a:t> 	1. Epoch			10. Epoch			40. Epoch				50. Epoch</a:t>
            </a:r>
            <a:endParaRPr lang="de-DE" altLang="en-US">
              <a:latin typeface="Calibri" panose="020F0502020204030204" charset="0"/>
            </a:endParaRPr>
          </a:p>
        </p:txBody>
      </p:sp>
      <p:pic>
        <p:nvPicPr>
          <p:cNvPr id="10" name="Picture 9"/>
          <p:cNvPicPr>
            <a:picLocks noChangeAspect="1"/>
          </p:cNvPicPr>
          <p:nvPr/>
        </p:nvPicPr>
        <p:blipFill>
          <a:blip r:embed="rId5"/>
          <a:stretch>
            <a:fillRect/>
          </a:stretch>
        </p:blipFill>
        <p:spPr>
          <a:xfrm>
            <a:off x="609600" y="5439410"/>
            <a:ext cx="10410825" cy="10572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Discriminator and Gan Losses for each Batch</a:t>
            </a:r>
            <a:endParaRPr lang="de-DE" altLang="en-US">
              <a:latin typeface="Calibri" panose="020F0502020204030204" charset="0"/>
            </a:endParaRPr>
          </a:p>
        </p:txBody>
      </p:sp>
      <p:pic>
        <p:nvPicPr>
          <p:cNvPr id="4" name="Content Placeholder 3"/>
          <p:cNvPicPr>
            <a:picLocks noChangeAspect="1"/>
          </p:cNvPicPr>
          <p:nvPr>
            <p:ph sz="half" idx="1"/>
          </p:nvPr>
        </p:nvPicPr>
        <p:blipFill>
          <a:blip r:embed="rId1"/>
          <a:stretch>
            <a:fillRect/>
          </a:stretch>
        </p:blipFill>
        <p:spPr>
          <a:xfrm>
            <a:off x="620395" y="1174750"/>
            <a:ext cx="5362575" cy="4953000"/>
          </a:xfrm>
          <a:prstGeom prst="rect">
            <a:avLst/>
          </a:prstGeom>
        </p:spPr>
      </p:pic>
      <p:pic>
        <p:nvPicPr>
          <p:cNvPr id="7" name="Content Placeholder 6"/>
          <p:cNvPicPr>
            <a:picLocks noChangeAspect="1"/>
          </p:cNvPicPr>
          <p:nvPr>
            <p:ph sz="half" idx="2"/>
          </p:nvPr>
        </p:nvPicPr>
        <p:blipFill>
          <a:blip r:embed="rId2"/>
          <a:stretch>
            <a:fillRect/>
          </a:stretch>
        </p:blipFill>
        <p:spPr>
          <a:xfrm>
            <a:off x="6320155" y="1174750"/>
            <a:ext cx="5138420" cy="4953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94005" y="113030"/>
            <a:ext cx="11221085" cy="650875"/>
          </a:xfrm>
        </p:spPr>
        <p:txBody>
          <a:bodyPr/>
          <a:p>
            <a:r>
              <a:rPr lang="de-DE" altLang="en-US" sz="3200">
                <a:latin typeface="Calibri" panose="020F0502020204030204" charset="0"/>
              </a:rPr>
              <a:t>Generated Images with same Generator and Discriminator Models </a:t>
            </a:r>
            <a:endParaRPr lang="de-DE" altLang="en-US" sz="3200">
              <a:latin typeface="Calibri" panose="020F0502020204030204" charset="0"/>
            </a:endParaRPr>
          </a:p>
        </p:txBody>
      </p:sp>
      <p:sp>
        <p:nvSpPr>
          <p:cNvPr id="9" name="Text Box 8"/>
          <p:cNvSpPr txBox="1"/>
          <p:nvPr/>
        </p:nvSpPr>
        <p:spPr>
          <a:xfrm>
            <a:off x="106045" y="734695"/>
            <a:ext cx="12191365" cy="368300"/>
          </a:xfrm>
          <a:prstGeom prst="rect">
            <a:avLst/>
          </a:prstGeom>
          <a:noFill/>
        </p:spPr>
        <p:txBody>
          <a:bodyPr wrap="square" rtlCol="0" anchor="t">
            <a:spAutoFit/>
          </a:bodyPr>
          <a:p>
            <a:pPr marL="0" indent="0">
              <a:buNone/>
            </a:pPr>
            <a:r>
              <a:rPr lang="de-DE" altLang="en-US">
                <a:latin typeface="Calibri" panose="020F0502020204030204" charset="0"/>
              </a:rPr>
              <a:t> 	1. Epoch			10. Epoch			40. Epoch				50. Epoch</a:t>
            </a:r>
            <a:endParaRPr lang="de-DE" altLang="en-US">
              <a:latin typeface="Calibri" panose="020F0502020204030204" charset="0"/>
            </a:endParaRPr>
          </a:p>
        </p:txBody>
      </p:sp>
      <p:pic>
        <p:nvPicPr>
          <p:cNvPr id="11" name="Content Placeholder 10"/>
          <p:cNvPicPr>
            <a:picLocks noChangeAspect="1"/>
          </p:cNvPicPr>
          <p:nvPr>
            <p:ph sz="half" idx="1"/>
          </p:nvPr>
        </p:nvPicPr>
        <p:blipFill>
          <a:blip r:embed="rId1"/>
          <a:stretch>
            <a:fillRect/>
          </a:stretch>
        </p:blipFill>
        <p:spPr>
          <a:xfrm>
            <a:off x="77470" y="1102995"/>
            <a:ext cx="3199130" cy="3199130"/>
          </a:xfrm>
          <a:prstGeom prst="rect">
            <a:avLst/>
          </a:prstGeom>
        </p:spPr>
      </p:pic>
      <p:pic>
        <p:nvPicPr>
          <p:cNvPr id="12" name="Picture 11"/>
          <p:cNvPicPr>
            <a:picLocks noChangeAspect="1"/>
          </p:cNvPicPr>
          <p:nvPr/>
        </p:nvPicPr>
        <p:blipFill>
          <a:blip r:embed="rId2"/>
          <a:stretch>
            <a:fillRect/>
          </a:stretch>
        </p:blipFill>
        <p:spPr>
          <a:xfrm>
            <a:off x="3219450" y="1102995"/>
            <a:ext cx="3208655" cy="3143885"/>
          </a:xfrm>
          <a:prstGeom prst="rect">
            <a:avLst/>
          </a:prstGeom>
        </p:spPr>
      </p:pic>
      <p:pic>
        <p:nvPicPr>
          <p:cNvPr id="13" name="Content Placeholder 12"/>
          <p:cNvPicPr>
            <a:picLocks noChangeAspect="1"/>
          </p:cNvPicPr>
          <p:nvPr>
            <p:ph sz="half" idx="2"/>
          </p:nvPr>
        </p:nvPicPr>
        <p:blipFill>
          <a:blip r:embed="rId3"/>
          <a:stretch>
            <a:fillRect/>
          </a:stretch>
        </p:blipFill>
        <p:spPr>
          <a:xfrm>
            <a:off x="6287135" y="1102995"/>
            <a:ext cx="3150870" cy="3171190"/>
          </a:xfrm>
          <a:prstGeom prst="rect">
            <a:avLst/>
          </a:prstGeom>
        </p:spPr>
      </p:pic>
      <p:pic>
        <p:nvPicPr>
          <p:cNvPr id="14" name="Picture 13"/>
          <p:cNvPicPr>
            <a:picLocks noChangeAspect="1"/>
          </p:cNvPicPr>
          <p:nvPr/>
        </p:nvPicPr>
        <p:blipFill>
          <a:blip r:embed="rId4"/>
          <a:stretch>
            <a:fillRect/>
          </a:stretch>
        </p:blipFill>
        <p:spPr>
          <a:xfrm>
            <a:off x="9218295" y="1102995"/>
            <a:ext cx="2945130" cy="3170555"/>
          </a:xfrm>
          <a:prstGeom prst="rect">
            <a:avLst/>
          </a:prstGeom>
        </p:spPr>
      </p:pic>
      <p:pic>
        <p:nvPicPr>
          <p:cNvPr id="17" name="Picture 16"/>
          <p:cNvPicPr>
            <a:picLocks noChangeAspect="1"/>
          </p:cNvPicPr>
          <p:nvPr/>
        </p:nvPicPr>
        <p:blipFill>
          <a:blip r:embed="rId5"/>
          <a:stretch>
            <a:fillRect/>
          </a:stretch>
        </p:blipFill>
        <p:spPr>
          <a:xfrm>
            <a:off x="1313815" y="4015740"/>
            <a:ext cx="9180830" cy="1070610"/>
          </a:xfrm>
          <a:prstGeom prst="rect">
            <a:avLst/>
          </a:prstGeom>
        </p:spPr>
      </p:pic>
      <p:sp>
        <p:nvSpPr>
          <p:cNvPr id="3" name="Text Box 2"/>
          <p:cNvSpPr txBox="1"/>
          <p:nvPr/>
        </p:nvSpPr>
        <p:spPr>
          <a:xfrm>
            <a:off x="3982085" y="5248910"/>
            <a:ext cx="4228465" cy="1476375"/>
          </a:xfrm>
          <a:prstGeom prst="rect">
            <a:avLst/>
          </a:prstGeom>
          <a:noFill/>
        </p:spPr>
        <p:txBody>
          <a:bodyPr wrap="square" rtlCol="0" anchor="t">
            <a:spAutoFit/>
          </a:bodyPr>
          <a:p>
            <a:pPr lvl="1" algn="l"/>
            <a:r>
              <a:rPr lang="de-DE" altLang="en-US">
                <a:latin typeface="Calibri" panose="020F0502020204030204" charset="0"/>
                <a:sym typeface="+mn-ea"/>
              </a:rPr>
              <a:t>n_images=20000 </a:t>
            </a:r>
            <a:endParaRPr lang="de-DE" altLang="en-US">
              <a:latin typeface="Calibri" panose="020F0502020204030204" charset="0"/>
              <a:sym typeface="+mn-ea"/>
            </a:endParaRPr>
          </a:p>
          <a:p>
            <a:pPr lvl="1" algn="l"/>
            <a:r>
              <a:rPr lang="de-DE" altLang="en-US">
                <a:latin typeface="Calibri" panose="020F0502020204030204" charset="0"/>
                <a:sym typeface="+mn-ea"/>
              </a:rPr>
              <a:t>epochs=50</a:t>
            </a:r>
            <a:endParaRPr lang="de-DE" altLang="en-US">
              <a:latin typeface="Calibri" panose="020F0502020204030204" charset="0"/>
            </a:endParaRPr>
          </a:p>
          <a:p>
            <a:pPr lvl="1" algn="l"/>
            <a:r>
              <a:rPr lang="de-DE" altLang="en-US">
                <a:latin typeface="Calibri" panose="020F0502020204030204" charset="0"/>
                <a:sym typeface="+mn-ea"/>
              </a:rPr>
              <a:t>batch_size= 64 (32 real+ 32 fake)</a:t>
            </a:r>
            <a:endParaRPr lang="de-DE" altLang="en-US">
              <a:latin typeface="Calibri" panose="020F0502020204030204" charset="0"/>
            </a:endParaRPr>
          </a:p>
          <a:p>
            <a:pPr lvl="1" algn="l"/>
            <a:r>
              <a:rPr lang="de-DE" altLang="en-US">
                <a:latin typeface="Calibri" panose="020F0502020204030204" charset="0"/>
                <a:sym typeface="+mn-ea"/>
              </a:rPr>
              <a:t>img_shape= (128,128,3)</a:t>
            </a:r>
            <a:endParaRPr lang="de-DE" altLang="en-US">
              <a:latin typeface="Calibri" panose="020F0502020204030204" charset="0"/>
            </a:endParaRPr>
          </a:p>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Discriminator and Gan Losses for each Batch</a:t>
            </a:r>
            <a:endParaRPr lang="de-DE" altLang="en-US">
              <a:latin typeface="Calibri" panose="020F0502020204030204" charset="0"/>
            </a:endParaRPr>
          </a:p>
        </p:txBody>
      </p:sp>
      <p:pic>
        <p:nvPicPr>
          <p:cNvPr id="6" name="Content Placeholder 5"/>
          <p:cNvPicPr>
            <a:picLocks noChangeAspect="1"/>
          </p:cNvPicPr>
          <p:nvPr>
            <p:ph sz="half" idx="2"/>
          </p:nvPr>
        </p:nvPicPr>
        <p:blipFill>
          <a:blip r:embed="rId1"/>
          <a:stretch>
            <a:fillRect/>
          </a:stretch>
        </p:blipFill>
        <p:spPr>
          <a:xfrm>
            <a:off x="6277610" y="1174750"/>
            <a:ext cx="5223510" cy="4953000"/>
          </a:xfrm>
          <a:prstGeom prst="rect">
            <a:avLst/>
          </a:prstGeom>
        </p:spPr>
      </p:pic>
      <p:pic>
        <p:nvPicPr>
          <p:cNvPr id="8" name="Content Placeholder 7"/>
          <p:cNvPicPr>
            <a:picLocks noChangeAspect="1"/>
          </p:cNvPicPr>
          <p:nvPr>
            <p:ph sz="half" idx="1"/>
          </p:nvPr>
        </p:nvPicPr>
        <p:blipFill>
          <a:blip r:embed="rId2"/>
          <a:stretch>
            <a:fillRect/>
          </a:stretch>
        </p:blipFill>
        <p:spPr>
          <a:xfrm>
            <a:off x="675005" y="1174750"/>
            <a:ext cx="5253355" cy="4953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81940"/>
            <a:ext cx="10972800" cy="822960"/>
          </a:xfrm>
        </p:spPr>
        <p:txBody>
          <a:bodyPr/>
          <a:p>
            <a:r>
              <a:rPr lang="de-DE" altLang="en-US">
                <a:latin typeface="Calibri" panose="020F0502020204030204" charset="0"/>
              </a:rPr>
              <a:t>Generated Images</a:t>
            </a:r>
            <a:endParaRPr lang="de-DE" altLang="en-US">
              <a:latin typeface="Calibri" panose="020F0502020204030204" charset="0"/>
            </a:endParaRPr>
          </a:p>
        </p:txBody>
      </p:sp>
      <p:sp>
        <p:nvSpPr>
          <p:cNvPr id="9" name="Text Box 8"/>
          <p:cNvSpPr txBox="1"/>
          <p:nvPr/>
        </p:nvSpPr>
        <p:spPr>
          <a:xfrm>
            <a:off x="-59690" y="1430655"/>
            <a:ext cx="12191365" cy="368300"/>
          </a:xfrm>
          <a:prstGeom prst="rect">
            <a:avLst/>
          </a:prstGeom>
          <a:noFill/>
        </p:spPr>
        <p:txBody>
          <a:bodyPr wrap="square" rtlCol="0" anchor="t">
            <a:spAutoFit/>
          </a:bodyPr>
          <a:p>
            <a:pPr marL="0" indent="0">
              <a:buNone/>
            </a:pPr>
            <a:r>
              <a:rPr lang="de-DE" altLang="en-US">
                <a:latin typeface="Calibri" panose="020F0502020204030204" charset="0"/>
              </a:rPr>
              <a:t> 	1. Epoch			10. Epoch			                   40. Epoch		50. Epoch</a:t>
            </a:r>
            <a:endParaRPr lang="de-DE" altLang="en-US">
              <a:latin typeface="Calibri" panose="020F0502020204030204" charset="0"/>
            </a:endParaRPr>
          </a:p>
        </p:txBody>
      </p:sp>
      <p:pic>
        <p:nvPicPr>
          <p:cNvPr id="4" name="Content Placeholder 3"/>
          <p:cNvPicPr>
            <a:picLocks noChangeAspect="1"/>
          </p:cNvPicPr>
          <p:nvPr>
            <p:ph sz="half" idx="1"/>
          </p:nvPr>
        </p:nvPicPr>
        <p:blipFill>
          <a:blip r:embed="rId1"/>
          <a:stretch>
            <a:fillRect/>
          </a:stretch>
        </p:blipFill>
        <p:spPr>
          <a:xfrm>
            <a:off x="0" y="1798955"/>
            <a:ext cx="3122930" cy="3122930"/>
          </a:xfrm>
          <a:prstGeom prst="rect">
            <a:avLst/>
          </a:prstGeom>
        </p:spPr>
      </p:pic>
      <p:pic>
        <p:nvPicPr>
          <p:cNvPr id="6" name="Content Placeholder 5"/>
          <p:cNvPicPr>
            <a:picLocks noChangeAspect="1"/>
          </p:cNvPicPr>
          <p:nvPr>
            <p:ph sz="half" idx="2"/>
          </p:nvPr>
        </p:nvPicPr>
        <p:blipFill>
          <a:blip r:embed="rId2"/>
          <a:stretch>
            <a:fillRect/>
          </a:stretch>
        </p:blipFill>
        <p:spPr>
          <a:xfrm>
            <a:off x="3122930" y="1798955"/>
            <a:ext cx="3400425" cy="3122930"/>
          </a:xfrm>
          <a:prstGeom prst="rect">
            <a:avLst/>
          </a:prstGeom>
        </p:spPr>
      </p:pic>
      <p:pic>
        <p:nvPicPr>
          <p:cNvPr id="7" name="Picture 6"/>
          <p:cNvPicPr>
            <a:picLocks noChangeAspect="1"/>
          </p:cNvPicPr>
          <p:nvPr/>
        </p:nvPicPr>
        <p:blipFill>
          <a:blip r:embed="rId3"/>
          <a:stretch>
            <a:fillRect/>
          </a:stretch>
        </p:blipFill>
        <p:spPr>
          <a:xfrm>
            <a:off x="6523355" y="1798955"/>
            <a:ext cx="3123565" cy="3123565"/>
          </a:xfrm>
          <a:prstGeom prst="rect">
            <a:avLst/>
          </a:prstGeom>
        </p:spPr>
      </p:pic>
      <p:pic>
        <p:nvPicPr>
          <p:cNvPr id="8" name="Picture 7"/>
          <p:cNvPicPr>
            <a:picLocks noChangeAspect="1"/>
          </p:cNvPicPr>
          <p:nvPr/>
        </p:nvPicPr>
        <p:blipFill>
          <a:blip r:embed="rId4"/>
          <a:stretch>
            <a:fillRect/>
          </a:stretch>
        </p:blipFill>
        <p:spPr>
          <a:xfrm>
            <a:off x="9461500" y="1798955"/>
            <a:ext cx="2679065" cy="3123565"/>
          </a:xfrm>
          <a:prstGeom prst="rect">
            <a:avLst/>
          </a:prstGeom>
        </p:spPr>
      </p:pic>
      <p:sp>
        <p:nvSpPr>
          <p:cNvPr id="11" name="Text Box 10"/>
          <p:cNvSpPr txBox="1"/>
          <p:nvPr/>
        </p:nvSpPr>
        <p:spPr>
          <a:xfrm>
            <a:off x="3616960" y="5057140"/>
            <a:ext cx="4228465" cy="1476375"/>
          </a:xfrm>
          <a:prstGeom prst="rect">
            <a:avLst/>
          </a:prstGeom>
          <a:noFill/>
        </p:spPr>
        <p:txBody>
          <a:bodyPr wrap="square" rtlCol="0" anchor="t">
            <a:spAutoFit/>
          </a:bodyPr>
          <a:p>
            <a:pPr lvl="1" algn="l"/>
            <a:r>
              <a:rPr lang="de-DE" altLang="en-US">
                <a:latin typeface="Calibri" panose="020F0502020204030204" charset="0"/>
                <a:sym typeface="+mn-ea"/>
              </a:rPr>
              <a:t>n_images=10000 </a:t>
            </a:r>
            <a:endParaRPr lang="de-DE" altLang="en-US">
              <a:latin typeface="Calibri" panose="020F0502020204030204" charset="0"/>
              <a:sym typeface="+mn-ea"/>
            </a:endParaRPr>
          </a:p>
          <a:p>
            <a:pPr lvl="1" algn="l"/>
            <a:r>
              <a:rPr lang="de-DE" altLang="en-US">
                <a:latin typeface="Calibri" panose="020F0502020204030204" charset="0"/>
                <a:sym typeface="+mn-ea"/>
              </a:rPr>
              <a:t>epochs=50</a:t>
            </a:r>
            <a:endParaRPr lang="de-DE" altLang="en-US">
              <a:latin typeface="Calibri" panose="020F0502020204030204" charset="0"/>
            </a:endParaRPr>
          </a:p>
          <a:p>
            <a:pPr lvl="1" algn="l"/>
            <a:r>
              <a:rPr lang="de-DE" altLang="en-US">
                <a:latin typeface="Calibri" panose="020F0502020204030204" charset="0"/>
                <a:sym typeface="+mn-ea"/>
              </a:rPr>
              <a:t>batch_size= 64 (32 real+ 32 fake)</a:t>
            </a:r>
            <a:endParaRPr lang="de-DE" altLang="en-US">
              <a:latin typeface="Calibri" panose="020F0502020204030204" charset="0"/>
            </a:endParaRPr>
          </a:p>
          <a:p>
            <a:pPr lvl="1" algn="l"/>
            <a:r>
              <a:rPr lang="de-DE" altLang="en-US">
                <a:latin typeface="Calibri" panose="020F0502020204030204" charset="0"/>
                <a:sym typeface="+mn-ea"/>
              </a:rPr>
              <a:t>img_shape= (160,160,3)</a:t>
            </a:r>
            <a:endParaRPr lang="de-DE" altLang="en-US">
              <a:latin typeface="Calibri" panose="020F0502020204030204" charset="0"/>
            </a:endParaRPr>
          </a:p>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Discriminator Model 2</a:t>
            </a:r>
            <a:endParaRPr lang="de-DE" altLang="en-US">
              <a:latin typeface="Calibri" panose="020F0502020204030204" charset="0"/>
            </a:endParaRPr>
          </a:p>
        </p:txBody>
      </p:sp>
      <p:pic>
        <p:nvPicPr>
          <p:cNvPr id="7" name="Content Placeholder 6"/>
          <p:cNvPicPr>
            <a:picLocks noChangeAspect="1"/>
          </p:cNvPicPr>
          <p:nvPr>
            <p:ph sz="half" idx="2"/>
          </p:nvPr>
        </p:nvPicPr>
        <p:blipFill>
          <a:blip r:embed="rId1"/>
          <a:stretch>
            <a:fillRect/>
          </a:stretch>
        </p:blipFill>
        <p:spPr>
          <a:xfrm>
            <a:off x="370205" y="1059815"/>
            <a:ext cx="5384800" cy="3876040"/>
          </a:xfrm>
          <a:prstGeom prst="rect">
            <a:avLst/>
          </a:prstGeom>
        </p:spPr>
      </p:pic>
      <p:pic>
        <p:nvPicPr>
          <p:cNvPr id="8" name="Content Placeholder 7"/>
          <p:cNvPicPr>
            <a:picLocks noChangeAspect="1"/>
          </p:cNvPicPr>
          <p:nvPr>
            <p:ph sz="half" idx="1"/>
          </p:nvPr>
        </p:nvPicPr>
        <p:blipFill>
          <a:blip r:embed="rId2"/>
          <a:stretch>
            <a:fillRect/>
          </a:stretch>
        </p:blipFill>
        <p:spPr>
          <a:xfrm>
            <a:off x="7225030" y="1059815"/>
            <a:ext cx="4152900" cy="56584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Generator Model 2</a:t>
            </a:r>
            <a:endParaRPr lang="de-DE" altLang="en-US">
              <a:latin typeface="Calibri" panose="020F0502020204030204" charset="0"/>
            </a:endParaRPr>
          </a:p>
        </p:txBody>
      </p:sp>
      <p:pic>
        <p:nvPicPr>
          <p:cNvPr id="8" name="Content Placeholder 7"/>
          <p:cNvPicPr>
            <a:picLocks noChangeAspect="1"/>
          </p:cNvPicPr>
          <p:nvPr>
            <p:ph sz="half" idx="1"/>
          </p:nvPr>
        </p:nvPicPr>
        <p:blipFill>
          <a:blip r:embed="rId1"/>
          <a:stretch>
            <a:fillRect/>
          </a:stretch>
        </p:blipFill>
        <p:spPr>
          <a:xfrm>
            <a:off x="503555" y="1250315"/>
            <a:ext cx="5384800" cy="2702560"/>
          </a:xfrm>
          <a:prstGeom prst="rect">
            <a:avLst/>
          </a:prstGeom>
        </p:spPr>
      </p:pic>
      <p:pic>
        <p:nvPicPr>
          <p:cNvPr id="9" name="Content Placeholder 8"/>
          <p:cNvPicPr>
            <a:picLocks noChangeAspect="1"/>
          </p:cNvPicPr>
          <p:nvPr>
            <p:ph sz="half" idx="2"/>
          </p:nvPr>
        </p:nvPicPr>
        <p:blipFill>
          <a:blip r:embed="rId2"/>
          <a:stretch>
            <a:fillRect/>
          </a:stretch>
        </p:blipFill>
        <p:spPr>
          <a:xfrm>
            <a:off x="6536690" y="1250315"/>
            <a:ext cx="4705350" cy="48006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553085"/>
          </a:xfrm>
        </p:spPr>
        <p:txBody>
          <a:bodyPr/>
          <a:p>
            <a:r>
              <a:rPr lang="de-DE" altLang="en-US">
                <a:latin typeface="Calibri" panose="020F0502020204030204" charset="0"/>
              </a:rPr>
              <a:t>Generated Images</a:t>
            </a:r>
            <a:endParaRPr lang="de-DE" altLang="en-US">
              <a:latin typeface="Calibri" panose="020F0502020204030204" charset="0"/>
            </a:endParaRPr>
          </a:p>
        </p:txBody>
      </p:sp>
      <p:sp>
        <p:nvSpPr>
          <p:cNvPr id="9" name="Text Box 8"/>
          <p:cNvSpPr txBox="1"/>
          <p:nvPr/>
        </p:nvSpPr>
        <p:spPr>
          <a:xfrm>
            <a:off x="0" y="743585"/>
            <a:ext cx="12191365" cy="368300"/>
          </a:xfrm>
          <a:prstGeom prst="rect">
            <a:avLst/>
          </a:prstGeom>
          <a:noFill/>
        </p:spPr>
        <p:txBody>
          <a:bodyPr wrap="square" rtlCol="0" anchor="t">
            <a:spAutoFit/>
          </a:bodyPr>
          <a:p>
            <a:pPr marL="0" indent="0">
              <a:buNone/>
            </a:pPr>
            <a:r>
              <a:rPr lang="de-DE" altLang="en-US">
                <a:latin typeface="Calibri" panose="020F0502020204030204" charset="0"/>
              </a:rPr>
              <a:t> 	1. Epoch			10. Epoch			40. Epoch				50. Epoch</a:t>
            </a:r>
            <a:endParaRPr lang="de-DE" altLang="en-US">
              <a:latin typeface="Calibri" panose="020F0502020204030204" charset="0"/>
            </a:endParaRPr>
          </a:p>
        </p:txBody>
      </p:sp>
      <p:pic>
        <p:nvPicPr>
          <p:cNvPr id="6" name="Picture 5"/>
          <p:cNvPicPr>
            <a:picLocks noChangeAspect="1"/>
          </p:cNvPicPr>
          <p:nvPr/>
        </p:nvPicPr>
        <p:blipFill>
          <a:blip r:embed="rId1"/>
          <a:stretch>
            <a:fillRect/>
          </a:stretch>
        </p:blipFill>
        <p:spPr>
          <a:xfrm>
            <a:off x="-115570" y="1111885"/>
            <a:ext cx="3119755" cy="3119755"/>
          </a:xfrm>
          <a:prstGeom prst="rect">
            <a:avLst/>
          </a:prstGeom>
        </p:spPr>
      </p:pic>
      <p:pic>
        <p:nvPicPr>
          <p:cNvPr id="8" name="Content Placeholder 7"/>
          <p:cNvPicPr>
            <a:picLocks noChangeAspect="1"/>
          </p:cNvPicPr>
          <p:nvPr>
            <p:ph idx="1"/>
          </p:nvPr>
        </p:nvPicPr>
        <p:blipFill>
          <a:blip r:embed="rId2"/>
          <a:stretch>
            <a:fillRect/>
          </a:stretch>
        </p:blipFill>
        <p:spPr>
          <a:xfrm>
            <a:off x="3004185" y="1111885"/>
            <a:ext cx="3119755" cy="3119755"/>
          </a:xfrm>
          <a:prstGeom prst="rect">
            <a:avLst/>
          </a:prstGeom>
        </p:spPr>
      </p:pic>
      <p:pic>
        <p:nvPicPr>
          <p:cNvPr id="10" name="Picture 9"/>
          <p:cNvPicPr>
            <a:picLocks noChangeAspect="1"/>
          </p:cNvPicPr>
          <p:nvPr/>
        </p:nvPicPr>
        <p:blipFill>
          <a:blip r:embed="rId3"/>
          <a:stretch>
            <a:fillRect/>
          </a:stretch>
        </p:blipFill>
        <p:spPr>
          <a:xfrm>
            <a:off x="6031230" y="1098550"/>
            <a:ext cx="3133090" cy="3133090"/>
          </a:xfrm>
          <a:prstGeom prst="rect">
            <a:avLst/>
          </a:prstGeom>
        </p:spPr>
      </p:pic>
      <p:pic>
        <p:nvPicPr>
          <p:cNvPr id="15" name="Picture 14"/>
          <p:cNvPicPr>
            <a:picLocks noChangeAspect="1"/>
          </p:cNvPicPr>
          <p:nvPr/>
        </p:nvPicPr>
        <p:blipFill>
          <a:blip r:embed="rId4"/>
          <a:stretch>
            <a:fillRect/>
          </a:stretch>
        </p:blipFill>
        <p:spPr>
          <a:xfrm>
            <a:off x="9164320" y="1098550"/>
            <a:ext cx="3110865" cy="3110865"/>
          </a:xfrm>
          <a:prstGeom prst="rect">
            <a:avLst/>
          </a:prstGeom>
        </p:spPr>
      </p:pic>
      <p:pic>
        <p:nvPicPr>
          <p:cNvPr id="16" name="Picture 15"/>
          <p:cNvPicPr>
            <a:picLocks noChangeAspect="1"/>
          </p:cNvPicPr>
          <p:nvPr/>
        </p:nvPicPr>
        <p:blipFill>
          <a:blip r:embed="rId5"/>
          <a:stretch>
            <a:fillRect/>
          </a:stretch>
        </p:blipFill>
        <p:spPr>
          <a:xfrm>
            <a:off x="1736725" y="4209415"/>
            <a:ext cx="8524875" cy="923925"/>
          </a:xfrm>
          <a:prstGeom prst="rect">
            <a:avLst/>
          </a:prstGeom>
        </p:spPr>
      </p:pic>
      <p:sp>
        <p:nvSpPr>
          <p:cNvPr id="11" name="Text Box 10"/>
          <p:cNvSpPr txBox="1"/>
          <p:nvPr/>
        </p:nvSpPr>
        <p:spPr>
          <a:xfrm>
            <a:off x="3597910" y="5191760"/>
            <a:ext cx="4228465" cy="1476375"/>
          </a:xfrm>
          <a:prstGeom prst="rect">
            <a:avLst/>
          </a:prstGeom>
          <a:noFill/>
        </p:spPr>
        <p:txBody>
          <a:bodyPr wrap="square" rtlCol="0" anchor="t">
            <a:spAutoFit/>
          </a:bodyPr>
          <a:p>
            <a:pPr lvl="1" algn="l"/>
            <a:r>
              <a:rPr lang="de-DE" altLang="en-US">
                <a:latin typeface="Calibri" panose="020F0502020204030204" charset="0"/>
                <a:sym typeface="+mn-ea"/>
              </a:rPr>
              <a:t>n_images=20000 </a:t>
            </a:r>
            <a:endParaRPr lang="de-DE" altLang="en-US">
              <a:latin typeface="Calibri" panose="020F0502020204030204" charset="0"/>
              <a:sym typeface="+mn-ea"/>
            </a:endParaRPr>
          </a:p>
          <a:p>
            <a:pPr lvl="1" algn="l"/>
            <a:r>
              <a:rPr lang="de-DE" altLang="en-US">
                <a:latin typeface="Calibri" panose="020F0502020204030204" charset="0"/>
                <a:sym typeface="+mn-ea"/>
              </a:rPr>
              <a:t>epochs=50</a:t>
            </a:r>
            <a:endParaRPr lang="de-DE" altLang="en-US">
              <a:latin typeface="Calibri" panose="020F0502020204030204" charset="0"/>
            </a:endParaRPr>
          </a:p>
          <a:p>
            <a:pPr lvl="1" algn="l"/>
            <a:r>
              <a:rPr lang="de-DE" altLang="en-US">
                <a:latin typeface="Calibri" panose="020F0502020204030204" charset="0"/>
                <a:sym typeface="+mn-ea"/>
              </a:rPr>
              <a:t>batch_size= 128 (64 real+ 64fake)</a:t>
            </a:r>
            <a:endParaRPr lang="de-DE" altLang="en-US">
              <a:latin typeface="Calibri" panose="020F0502020204030204" charset="0"/>
            </a:endParaRPr>
          </a:p>
          <a:p>
            <a:pPr lvl="1" algn="l"/>
            <a:r>
              <a:rPr lang="de-DE" altLang="en-US">
                <a:latin typeface="Calibri" panose="020F0502020204030204" charset="0"/>
                <a:sym typeface="+mn-ea"/>
              </a:rPr>
              <a:t>img_shape= (128,128,3)</a:t>
            </a:r>
            <a:endParaRPr lang="de-DE" altLang="en-US">
              <a:latin typeface="Calibri" panose="020F0502020204030204" charset="0"/>
            </a:endParaRPr>
          </a:p>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Discriminator and Gan Losses for each Batch</a:t>
            </a:r>
            <a:endParaRPr lang="de-DE" altLang="en-US">
              <a:latin typeface="Calibri" panose="020F0502020204030204" charset="0"/>
            </a:endParaRPr>
          </a:p>
        </p:txBody>
      </p:sp>
      <p:pic>
        <p:nvPicPr>
          <p:cNvPr id="4" name="Content Placeholder 3"/>
          <p:cNvPicPr>
            <a:picLocks noChangeAspect="1"/>
          </p:cNvPicPr>
          <p:nvPr>
            <p:ph sz="half" idx="2"/>
          </p:nvPr>
        </p:nvPicPr>
        <p:blipFill>
          <a:blip r:embed="rId1"/>
          <a:stretch>
            <a:fillRect/>
          </a:stretch>
        </p:blipFill>
        <p:spPr>
          <a:xfrm>
            <a:off x="4277360" y="773430"/>
            <a:ext cx="3890645" cy="3529330"/>
          </a:xfrm>
          <a:prstGeom prst="rect">
            <a:avLst/>
          </a:prstGeom>
        </p:spPr>
      </p:pic>
      <p:pic>
        <p:nvPicPr>
          <p:cNvPr id="7" name="Content Placeholder 6"/>
          <p:cNvPicPr>
            <a:picLocks noChangeAspect="1"/>
          </p:cNvPicPr>
          <p:nvPr>
            <p:ph sz="half" idx="1"/>
          </p:nvPr>
        </p:nvPicPr>
        <p:blipFill>
          <a:blip r:embed="rId2"/>
          <a:stretch>
            <a:fillRect/>
          </a:stretch>
        </p:blipFill>
        <p:spPr>
          <a:xfrm>
            <a:off x="205740" y="773430"/>
            <a:ext cx="3661410" cy="3556635"/>
          </a:xfrm>
          <a:prstGeom prst="rect">
            <a:avLst/>
          </a:prstGeom>
        </p:spPr>
      </p:pic>
      <p:pic>
        <p:nvPicPr>
          <p:cNvPr id="9" name="Picture 8"/>
          <p:cNvPicPr>
            <a:picLocks noChangeAspect="1"/>
          </p:cNvPicPr>
          <p:nvPr/>
        </p:nvPicPr>
        <p:blipFill>
          <a:blip r:embed="rId3"/>
          <a:stretch>
            <a:fillRect/>
          </a:stretch>
        </p:blipFill>
        <p:spPr>
          <a:xfrm>
            <a:off x="8514080" y="773430"/>
            <a:ext cx="3693160" cy="35293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Discriminator Model 3 (without stride)</a:t>
            </a:r>
            <a:endParaRPr lang="de-DE" altLang="en-US">
              <a:latin typeface="Calibri" panose="020F0502020204030204" charset="0"/>
            </a:endParaRPr>
          </a:p>
        </p:txBody>
      </p:sp>
      <p:pic>
        <p:nvPicPr>
          <p:cNvPr id="4" name="Content Placeholder 3"/>
          <p:cNvPicPr>
            <a:picLocks noChangeAspect="1"/>
          </p:cNvPicPr>
          <p:nvPr>
            <p:ph sz="half" idx="2"/>
          </p:nvPr>
        </p:nvPicPr>
        <p:blipFill>
          <a:blip r:embed="rId1"/>
          <a:stretch>
            <a:fillRect/>
          </a:stretch>
        </p:blipFill>
        <p:spPr>
          <a:xfrm>
            <a:off x="283845" y="1059815"/>
            <a:ext cx="5384800" cy="4022090"/>
          </a:xfrm>
          <a:prstGeom prst="rect">
            <a:avLst/>
          </a:prstGeom>
        </p:spPr>
      </p:pic>
      <p:pic>
        <p:nvPicPr>
          <p:cNvPr id="6" name="Content Placeholder 5"/>
          <p:cNvPicPr>
            <a:picLocks noChangeAspect="1"/>
          </p:cNvPicPr>
          <p:nvPr>
            <p:ph sz="half" idx="1"/>
          </p:nvPr>
        </p:nvPicPr>
        <p:blipFill>
          <a:blip r:embed="rId2"/>
          <a:stretch>
            <a:fillRect/>
          </a:stretch>
        </p:blipFill>
        <p:spPr>
          <a:xfrm>
            <a:off x="7644765" y="1059815"/>
            <a:ext cx="3543935" cy="5462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42290" y="363220"/>
            <a:ext cx="10972800" cy="582613"/>
          </a:xfrm>
        </p:spPr>
        <p:txBody>
          <a:bodyPr/>
          <a:p>
            <a:r>
              <a:rPr lang="de-DE" altLang="en-US"/>
              <a:t>Generative Adversarial Network (GAN)</a:t>
            </a:r>
            <a:endParaRPr lang="de-DE" altLang="en-US"/>
          </a:p>
        </p:txBody>
      </p:sp>
      <p:sp>
        <p:nvSpPr>
          <p:cNvPr id="3" name="Content Placeholder 2"/>
          <p:cNvSpPr>
            <a:spLocks noGrp="1"/>
          </p:cNvSpPr>
          <p:nvPr>
            <p:ph sz="half" idx="1"/>
          </p:nvPr>
        </p:nvSpPr>
        <p:spPr>
          <a:xfrm>
            <a:off x="609600" y="1174750"/>
            <a:ext cx="10013315" cy="4953000"/>
          </a:xfrm>
        </p:spPr>
        <p:txBody>
          <a:bodyPr/>
          <a:p>
            <a:r>
              <a:rPr lang="de-DE" altLang="en-US" sz="2000" b="1">
                <a:sym typeface="+mn-ea"/>
              </a:rPr>
              <a:t>Generative Adversarial Networks use a generator network to generate new samples of data and a discriminator network to evaluate the generator’s performance</a:t>
            </a:r>
            <a:endParaRPr lang="de-DE" altLang="en-US" sz="2000" b="1">
              <a:sym typeface="+mn-ea"/>
            </a:endParaRPr>
          </a:p>
          <a:p>
            <a:r>
              <a:rPr lang="de-DE" altLang="en-US" sz="2000" b="1">
                <a:sym typeface="+mn-ea"/>
              </a:rPr>
              <a:t>The Generator network is able to take random noise and map it into images such that the discriminator cannot tell which images came from the dataset and which images came from the generator.</a:t>
            </a:r>
            <a:endParaRPr lang="de-DE" altLang="en-US" sz="2000" b="1">
              <a:sym typeface="+mn-ea"/>
            </a:endParaRPr>
          </a:p>
          <a:p>
            <a:r>
              <a:rPr lang="de-DE" altLang="en-US" sz="2000" b="1">
                <a:sym typeface="+mn-ea"/>
              </a:rPr>
              <a:t>The discriminator is a binary classifier. And finally, the flattened activation maps mapped to a probability output to predict if the image is real or fake</a:t>
            </a:r>
            <a:r>
              <a:rPr lang="en-US" sz="2000">
                <a:sym typeface="+mn-ea"/>
              </a:rPr>
              <a:t>.</a:t>
            </a:r>
            <a:endParaRPr lang="en-US" sz="2000"/>
          </a:p>
          <a:p>
            <a:endParaRPr lang="de-DE" altLang="en-US" sz="2000" b="1">
              <a:sym typeface="+mn-ea"/>
            </a:endParaRPr>
          </a:p>
          <a:p>
            <a:endParaRPr lang="de-DE" altLang="en-US" sz="2000" b="1">
              <a:sym typeface="+mn-ea"/>
            </a:endParaRPr>
          </a:p>
          <a:p>
            <a:endParaRPr lang="de-DE" altLang="en-US" sz="2000" b="1">
              <a:sym typeface="+mn-ea"/>
            </a:endParaRPr>
          </a:p>
        </p:txBody>
      </p:sp>
      <p:pic>
        <p:nvPicPr>
          <p:cNvPr id="4" name="Content Placeholder 3"/>
          <p:cNvPicPr>
            <a:picLocks noChangeAspect="1"/>
          </p:cNvPicPr>
          <p:nvPr>
            <p:ph sz="half" idx="2"/>
          </p:nvPr>
        </p:nvPicPr>
        <p:blipFill>
          <a:blip r:embed="rId1"/>
          <a:stretch>
            <a:fillRect/>
          </a:stretch>
        </p:blipFill>
        <p:spPr>
          <a:xfrm>
            <a:off x="3050540" y="3883660"/>
            <a:ext cx="5286375" cy="2886075"/>
          </a:xfrm>
          <a:prstGeom prst="rect">
            <a:avLst/>
          </a:prstGeom>
        </p:spPr>
      </p:pic>
      <p:pic>
        <p:nvPicPr>
          <p:cNvPr id="6" name="Picture 5"/>
          <p:cNvPicPr>
            <a:picLocks noChangeAspect="1"/>
          </p:cNvPicPr>
          <p:nvPr/>
        </p:nvPicPr>
        <p:blipFill>
          <a:blip r:embed="rId2"/>
          <a:stretch>
            <a:fillRect/>
          </a:stretch>
        </p:blipFill>
        <p:spPr>
          <a:xfrm>
            <a:off x="3050540" y="5724525"/>
            <a:ext cx="527050" cy="947420"/>
          </a:xfrm>
          <a:prstGeom prst="rect">
            <a:avLst/>
          </a:prstGeom>
        </p:spPr>
      </p:pic>
      <p:pic>
        <p:nvPicPr>
          <p:cNvPr id="7" name="Picture 6"/>
          <p:cNvPicPr>
            <a:picLocks noChangeAspect="1"/>
          </p:cNvPicPr>
          <p:nvPr/>
        </p:nvPicPr>
        <p:blipFill>
          <a:blip r:embed="rId3"/>
          <a:stretch>
            <a:fillRect/>
          </a:stretch>
        </p:blipFill>
        <p:spPr>
          <a:xfrm>
            <a:off x="7995920" y="5238750"/>
            <a:ext cx="340995" cy="64579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Generator Model 3 </a:t>
            </a:r>
            <a:r>
              <a:rPr lang="de-DE" altLang="en-US">
                <a:latin typeface="Calibri" panose="020F0502020204030204" charset="0"/>
                <a:sym typeface="+mn-ea"/>
              </a:rPr>
              <a:t>(without stride)</a:t>
            </a:r>
            <a:endParaRPr lang="de-DE" altLang="en-US">
              <a:latin typeface="Calibri" panose="020F0502020204030204" charset="0"/>
            </a:endParaRPr>
          </a:p>
        </p:txBody>
      </p:sp>
      <p:pic>
        <p:nvPicPr>
          <p:cNvPr id="4" name="Content Placeholder 3"/>
          <p:cNvPicPr>
            <a:picLocks noChangeAspect="1"/>
          </p:cNvPicPr>
          <p:nvPr>
            <p:ph sz="half" idx="1"/>
          </p:nvPr>
        </p:nvPicPr>
        <p:blipFill>
          <a:blip r:embed="rId1"/>
          <a:stretch>
            <a:fillRect/>
          </a:stretch>
        </p:blipFill>
        <p:spPr>
          <a:xfrm>
            <a:off x="441960" y="1186180"/>
            <a:ext cx="5143500" cy="2762250"/>
          </a:xfrm>
          <a:prstGeom prst="rect">
            <a:avLst/>
          </a:prstGeom>
        </p:spPr>
      </p:pic>
      <p:pic>
        <p:nvPicPr>
          <p:cNvPr id="6" name="Content Placeholder 5"/>
          <p:cNvPicPr>
            <a:picLocks noChangeAspect="1"/>
          </p:cNvPicPr>
          <p:nvPr>
            <p:ph sz="half" idx="2"/>
          </p:nvPr>
        </p:nvPicPr>
        <p:blipFill>
          <a:blip r:embed="rId2"/>
          <a:stretch>
            <a:fillRect/>
          </a:stretch>
        </p:blipFill>
        <p:spPr>
          <a:xfrm>
            <a:off x="6619240" y="1186180"/>
            <a:ext cx="4284345" cy="43243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908050"/>
          </a:xfrm>
        </p:spPr>
        <p:txBody>
          <a:bodyPr/>
          <a:p>
            <a:r>
              <a:rPr lang="de-DE" altLang="en-US">
                <a:latin typeface="Calibri" panose="020F0502020204030204" charset="0"/>
              </a:rPr>
              <a:t>Generated Images </a:t>
            </a:r>
            <a:endParaRPr lang="de-DE" altLang="en-US">
              <a:latin typeface="Calibri" panose="020F0502020204030204" charset="0"/>
            </a:endParaRPr>
          </a:p>
        </p:txBody>
      </p:sp>
      <p:sp>
        <p:nvSpPr>
          <p:cNvPr id="9" name="Text Box 8"/>
          <p:cNvSpPr txBox="1"/>
          <p:nvPr/>
        </p:nvSpPr>
        <p:spPr>
          <a:xfrm>
            <a:off x="0" y="1487805"/>
            <a:ext cx="12191365" cy="368300"/>
          </a:xfrm>
          <a:prstGeom prst="rect">
            <a:avLst/>
          </a:prstGeom>
          <a:noFill/>
        </p:spPr>
        <p:txBody>
          <a:bodyPr wrap="square" rtlCol="0" anchor="t">
            <a:spAutoFit/>
          </a:bodyPr>
          <a:p>
            <a:pPr marL="0" indent="0">
              <a:buNone/>
            </a:pPr>
            <a:r>
              <a:rPr lang="de-DE" altLang="en-US">
                <a:latin typeface="Calibri" panose="020F0502020204030204" charset="0"/>
              </a:rPr>
              <a:t> 	1. Epoch			10. Epoch			40. Epoch				50. Epoch</a:t>
            </a:r>
            <a:endParaRPr lang="de-DE" altLang="en-US">
              <a:latin typeface="Calibri" panose="020F0502020204030204" charset="0"/>
            </a:endParaRPr>
          </a:p>
        </p:txBody>
      </p:sp>
      <p:pic>
        <p:nvPicPr>
          <p:cNvPr id="4" name="Content Placeholder 3"/>
          <p:cNvPicPr>
            <a:picLocks noChangeAspect="1"/>
          </p:cNvPicPr>
          <p:nvPr>
            <p:ph idx="1"/>
          </p:nvPr>
        </p:nvPicPr>
        <p:blipFill>
          <a:blip r:embed="rId1"/>
          <a:stretch>
            <a:fillRect/>
          </a:stretch>
        </p:blipFill>
        <p:spPr>
          <a:xfrm>
            <a:off x="109855" y="1862455"/>
            <a:ext cx="3133090" cy="3133090"/>
          </a:xfrm>
          <a:prstGeom prst="rect">
            <a:avLst/>
          </a:prstGeom>
        </p:spPr>
      </p:pic>
      <p:pic>
        <p:nvPicPr>
          <p:cNvPr id="5" name="Picture 4"/>
          <p:cNvPicPr>
            <a:picLocks noChangeAspect="1"/>
          </p:cNvPicPr>
          <p:nvPr/>
        </p:nvPicPr>
        <p:blipFill>
          <a:blip r:embed="rId2"/>
          <a:stretch>
            <a:fillRect/>
          </a:stretch>
        </p:blipFill>
        <p:spPr>
          <a:xfrm>
            <a:off x="3242945" y="1856105"/>
            <a:ext cx="3284855" cy="3139440"/>
          </a:xfrm>
          <a:prstGeom prst="rect">
            <a:avLst/>
          </a:prstGeom>
        </p:spPr>
      </p:pic>
      <p:sp>
        <p:nvSpPr>
          <p:cNvPr id="11" name="Text Box 10"/>
          <p:cNvSpPr txBox="1"/>
          <p:nvPr/>
        </p:nvSpPr>
        <p:spPr>
          <a:xfrm>
            <a:off x="3681730" y="4995545"/>
            <a:ext cx="4228465" cy="1476375"/>
          </a:xfrm>
          <a:prstGeom prst="rect">
            <a:avLst/>
          </a:prstGeom>
          <a:noFill/>
        </p:spPr>
        <p:txBody>
          <a:bodyPr wrap="square" rtlCol="0" anchor="t">
            <a:spAutoFit/>
          </a:bodyPr>
          <a:p>
            <a:pPr lvl="1" algn="l"/>
            <a:r>
              <a:rPr lang="de-DE" altLang="en-US">
                <a:latin typeface="Calibri" panose="020F0502020204030204" charset="0"/>
                <a:sym typeface="+mn-ea"/>
              </a:rPr>
              <a:t>n_images=20000 </a:t>
            </a:r>
            <a:endParaRPr lang="de-DE" altLang="en-US">
              <a:latin typeface="Calibri" panose="020F0502020204030204" charset="0"/>
              <a:sym typeface="+mn-ea"/>
            </a:endParaRPr>
          </a:p>
          <a:p>
            <a:pPr lvl="1" algn="l"/>
            <a:r>
              <a:rPr lang="de-DE" altLang="en-US">
                <a:latin typeface="Calibri" panose="020F0502020204030204" charset="0"/>
                <a:sym typeface="+mn-ea"/>
              </a:rPr>
              <a:t>epochs=50</a:t>
            </a:r>
            <a:endParaRPr lang="de-DE" altLang="en-US">
              <a:latin typeface="Calibri" panose="020F0502020204030204" charset="0"/>
            </a:endParaRPr>
          </a:p>
          <a:p>
            <a:pPr lvl="1" algn="l"/>
            <a:r>
              <a:rPr lang="de-DE" altLang="en-US">
                <a:latin typeface="Calibri" panose="020F0502020204030204" charset="0"/>
                <a:sym typeface="+mn-ea"/>
              </a:rPr>
              <a:t>batch_size= 128 (64 real+ 64fake)</a:t>
            </a:r>
            <a:endParaRPr lang="de-DE" altLang="en-US">
              <a:latin typeface="Calibri" panose="020F0502020204030204" charset="0"/>
            </a:endParaRPr>
          </a:p>
          <a:p>
            <a:pPr lvl="1" algn="l"/>
            <a:r>
              <a:rPr lang="de-DE" altLang="en-US">
                <a:latin typeface="Calibri" panose="020F0502020204030204" charset="0"/>
                <a:sym typeface="+mn-ea"/>
              </a:rPr>
              <a:t>img_shape= (128,128,3)</a:t>
            </a:r>
            <a:endParaRPr lang="de-DE" altLang="en-US">
              <a:latin typeface="Calibri" panose="020F0502020204030204" charset="0"/>
            </a:endParaRPr>
          </a:p>
          <a:p>
            <a:endParaRPr lang="en-US"/>
          </a:p>
        </p:txBody>
      </p:sp>
      <p:sp>
        <p:nvSpPr>
          <p:cNvPr id="3" name="Text Box 2"/>
          <p:cNvSpPr txBox="1"/>
          <p:nvPr/>
        </p:nvSpPr>
        <p:spPr>
          <a:xfrm>
            <a:off x="109855" y="6308090"/>
            <a:ext cx="11106785" cy="368300"/>
          </a:xfrm>
          <a:prstGeom prst="rect">
            <a:avLst/>
          </a:prstGeom>
          <a:noFill/>
        </p:spPr>
        <p:txBody>
          <a:bodyPr wrap="none" rtlCol="0" anchor="t">
            <a:spAutoFit/>
          </a:bodyPr>
          <a:p>
            <a:pPr algn="l"/>
            <a:r>
              <a:rPr lang="de-DE" altLang="en-US">
                <a:latin typeface="Calibri" panose="020F0502020204030204" charset="0"/>
                <a:sym typeface="+mn-ea"/>
              </a:rPr>
              <a:t>After 10 Epochs I stopped running model, since it takes too much time to run the model with respect to other models.</a:t>
            </a:r>
            <a:endParaRPr lang="de-DE" altLang="en-US">
              <a:latin typeface="Calibri" panose="020F0502020204030204" charset="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Discriminator Model 4</a:t>
            </a:r>
            <a:endParaRPr lang="de-DE" altLang="en-US">
              <a:latin typeface="Calibri" panose="020F0502020204030204" charset="0"/>
            </a:endParaRPr>
          </a:p>
        </p:txBody>
      </p:sp>
      <p:pic>
        <p:nvPicPr>
          <p:cNvPr id="4" name="Content Placeholder 3"/>
          <p:cNvPicPr>
            <a:picLocks noChangeAspect="1"/>
          </p:cNvPicPr>
          <p:nvPr>
            <p:ph sz="half" idx="2"/>
          </p:nvPr>
        </p:nvPicPr>
        <p:blipFill>
          <a:blip r:embed="rId1"/>
          <a:stretch>
            <a:fillRect/>
          </a:stretch>
        </p:blipFill>
        <p:spPr>
          <a:xfrm>
            <a:off x="436880" y="1059815"/>
            <a:ext cx="5384800" cy="4889500"/>
          </a:xfrm>
          <a:prstGeom prst="rect">
            <a:avLst/>
          </a:prstGeom>
        </p:spPr>
      </p:pic>
      <p:pic>
        <p:nvPicPr>
          <p:cNvPr id="6" name="Content Placeholder 5"/>
          <p:cNvPicPr>
            <a:picLocks noChangeAspect="1"/>
          </p:cNvPicPr>
          <p:nvPr>
            <p:ph sz="half" idx="1"/>
          </p:nvPr>
        </p:nvPicPr>
        <p:blipFill>
          <a:blip r:embed="rId2"/>
          <a:stretch>
            <a:fillRect/>
          </a:stretch>
        </p:blipFill>
        <p:spPr>
          <a:xfrm>
            <a:off x="7275830" y="1059815"/>
            <a:ext cx="3382010" cy="56210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Generator Model 4</a:t>
            </a:r>
            <a:endParaRPr lang="de-DE" altLang="en-US">
              <a:latin typeface="Calibri" panose="020F0502020204030204" charset="0"/>
            </a:endParaRPr>
          </a:p>
        </p:txBody>
      </p:sp>
      <p:pic>
        <p:nvPicPr>
          <p:cNvPr id="4" name="Content Placeholder 3"/>
          <p:cNvPicPr>
            <a:picLocks noChangeAspect="1"/>
          </p:cNvPicPr>
          <p:nvPr>
            <p:ph sz="half" idx="1"/>
          </p:nvPr>
        </p:nvPicPr>
        <p:blipFill>
          <a:blip r:embed="rId1"/>
          <a:stretch>
            <a:fillRect/>
          </a:stretch>
        </p:blipFill>
        <p:spPr>
          <a:xfrm>
            <a:off x="523240" y="1059815"/>
            <a:ext cx="5384800" cy="3375660"/>
          </a:xfrm>
          <a:prstGeom prst="rect">
            <a:avLst/>
          </a:prstGeom>
        </p:spPr>
      </p:pic>
      <p:pic>
        <p:nvPicPr>
          <p:cNvPr id="6" name="Content Placeholder 5"/>
          <p:cNvPicPr>
            <a:picLocks noChangeAspect="1"/>
          </p:cNvPicPr>
          <p:nvPr>
            <p:ph sz="half" idx="2"/>
          </p:nvPr>
        </p:nvPicPr>
        <p:blipFill>
          <a:blip r:embed="rId2"/>
          <a:stretch>
            <a:fillRect/>
          </a:stretch>
        </p:blipFill>
        <p:spPr>
          <a:xfrm>
            <a:off x="7034530" y="1059815"/>
            <a:ext cx="3863975" cy="4953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Generated Images </a:t>
            </a:r>
            <a:endParaRPr lang="de-DE" altLang="en-US">
              <a:latin typeface="Calibri" panose="020F0502020204030204" charset="0"/>
            </a:endParaRPr>
          </a:p>
        </p:txBody>
      </p:sp>
      <p:sp>
        <p:nvSpPr>
          <p:cNvPr id="9" name="Text Box 8"/>
          <p:cNvSpPr txBox="1"/>
          <p:nvPr/>
        </p:nvSpPr>
        <p:spPr>
          <a:xfrm>
            <a:off x="0" y="1487805"/>
            <a:ext cx="12191365" cy="368300"/>
          </a:xfrm>
          <a:prstGeom prst="rect">
            <a:avLst/>
          </a:prstGeom>
          <a:noFill/>
        </p:spPr>
        <p:txBody>
          <a:bodyPr wrap="square" rtlCol="0" anchor="t">
            <a:spAutoFit/>
          </a:bodyPr>
          <a:p>
            <a:pPr marL="0" indent="0">
              <a:buNone/>
            </a:pPr>
            <a:r>
              <a:rPr lang="de-DE" altLang="en-US">
                <a:latin typeface="Calibri" panose="020F0502020204030204" charset="0"/>
              </a:rPr>
              <a:t> 				10. Epoch			             40. Epoch			50. Epoch</a:t>
            </a:r>
            <a:endParaRPr lang="de-DE" altLang="en-US">
              <a:latin typeface="Calibri" panose="020F0502020204030204" charset="0"/>
            </a:endParaRPr>
          </a:p>
        </p:txBody>
      </p:sp>
      <p:pic>
        <p:nvPicPr>
          <p:cNvPr id="4" name="Content Placeholder 3"/>
          <p:cNvPicPr>
            <a:picLocks noChangeAspect="1"/>
          </p:cNvPicPr>
          <p:nvPr>
            <p:ph idx="1"/>
          </p:nvPr>
        </p:nvPicPr>
        <p:blipFill>
          <a:blip r:embed="rId1"/>
          <a:stretch>
            <a:fillRect/>
          </a:stretch>
        </p:blipFill>
        <p:spPr>
          <a:xfrm>
            <a:off x="3119755" y="1869440"/>
            <a:ext cx="3119755" cy="3119755"/>
          </a:xfrm>
          <a:prstGeom prst="rect">
            <a:avLst/>
          </a:prstGeom>
        </p:spPr>
      </p:pic>
      <p:pic>
        <p:nvPicPr>
          <p:cNvPr id="5" name="Picture 4"/>
          <p:cNvPicPr>
            <a:picLocks noChangeAspect="1"/>
          </p:cNvPicPr>
          <p:nvPr/>
        </p:nvPicPr>
        <p:blipFill>
          <a:blip r:embed="rId2"/>
          <a:stretch>
            <a:fillRect/>
          </a:stretch>
        </p:blipFill>
        <p:spPr>
          <a:xfrm>
            <a:off x="6363970" y="1856105"/>
            <a:ext cx="3158490" cy="3158490"/>
          </a:xfrm>
          <a:prstGeom prst="rect">
            <a:avLst/>
          </a:prstGeom>
        </p:spPr>
      </p:pic>
      <p:pic>
        <p:nvPicPr>
          <p:cNvPr id="7" name="Picture 6"/>
          <p:cNvPicPr>
            <a:picLocks noChangeAspect="1"/>
          </p:cNvPicPr>
          <p:nvPr/>
        </p:nvPicPr>
        <p:blipFill>
          <a:blip r:embed="rId3"/>
          <a:stretch>
            <a:fillRect/>
          </a:stretch>
        </p:blipFill>
        <p:spPr>
          <a:xfrm>
            <a:off x="9328150" y="1856105"/>
            <a:ext cx="2938145" cy="3159125"/>
          </a:xfrm>
          <a:prstGeom prst="rect">
            <a:avLst/>
          </a:prstGeom>
        </p:spPr>
      </p:pic>
      <p:sp>
        <p:nvSpPr>
          <p:cNvPr id="11" name="Text Box 10"/>
          <p:cNvSpPr txBox="1"/>
          <p:nvPr/>
        </p:nvSpPr>
        <p:spPr>
          <a:xfrm>
            <a:off x="3700780" y="5110480"/>
            <a:ext cx="4228465" cy="1476375"/>
          </a:xfrm>
          <a:prstGeom prst="rect">
            <a:avLst/>
          </a:prstGeom>
          <a:noFill/>
        </p:spPr>
        <p:txBody>
          <a:bodyPr wrap="square" rtlCol="0" anchor="t">
            <a:spAutoFit/>
          </a:bodyPr>
          <a:p>
            <a:pPr lvl="1" algn="l"/>
            <a:r>
              <a:rPr lang="de-DE" altLang="en-US">
                <a:latin typeface="Calibri" panose="020F0502020204030204" charset="0"/>
                <a:sym typeface="+mn-ea"/>
              </a:rPr>
              <a:t>n_images=10000 </a:t>
            </a:r>
            <a:endParaRPr lang="de-DE" altLang="en-US">
              <a:latin typeface="Calibri" panose="020F0502020204030204" charset="0"/>
              <a:sym typeface="+mn-ea"/>
            </a:endParaRPr>
          </a:p>
          <a:p>
            <a:pPr lvl="1" algn="l"/>
            <a:r>
              <a:rPr lang="de-DE" altLang="en-US">
                <a:latin typeface="Calibri" panose="020F0502020204030204" charset="0"/>
                <a:sym typeface="+mn-ea"/>
              </a:rPr>
              <a:t>epochs=50</a:t>
            </a:r>
            <a:endParaRPr lang="de-DE" altLang="en-US">
              <a:latin typeface="Calibri" panose="020F0502020204030204" charset="0"/>
            </a:endParaRPr>
          </a:p>
          <a:p>
            <a:pPr lvl="1" algn="l"/>
            <a:r>
              <a:rPr lang="de-DE" altLang="en-US">
                <a:latin typeface="Calibri" panose="020F0502020204030204" charset="0"/>
                <a:sym typeface="+mn-ea"/>
              </a:rPr>
              <a:t>batch_size= 64 (64 real+ 64fake)</a:t>
            </a:r>
            <a:endParaRPr lang="de-DE" altLang="en-US">
              <a:latin typeface="Calibri" panose="020F0502020204030204" charset="0"/>
            </a:endParaRPr>
          </a:p>
          <a:p>
            <a:pPr lvl="1" algn="l"/>
            <a:r>
              <a:rPr lang="de-DE" altLang="en-US">
                <a:latin typeface="Calibri" panose="020F0502020204030204" charset="0"/>
                <a:sym typeface="+mn-ea"/>
              </a:rPr>
              <a:t>img_shape= (128,128,3)</a:t>
            </a:r>
            <a:endParaRPr lang="de-DE" altLang="en-US">
              <a:latin typeface="Calibri" panose="020F0502020204030204" charset="0"/>
            </a:endParaRPr>
          </a:p>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Discriminator and Gan Losses for each Batch</a:t>
            </a:r>
            <a:endParaRPr lang="de-DE" altLang="en-US">
              <a:latin typeface="Calibri" panose="020F0502020204030204" charset="0"/>
            </a:endParaRPr>
          </a:p>
        </p:txBody>
      </p:sp>
      <p:pic>
        <p:nvPicPr>
          <p:cNvPr id="8" name="Content Placeholder 7"/>
          <p:cNvPicPr>
            <a:picLocks noChangeAspect="1"/>
          </p:cNvPicPr>
          <p:nvPr>
            <p:ph sz="half" idx="1"/>
          </p:nvPr>
        </p:nvPicPr>
        <p:blipFill>
          <a:blip r:embed="rId1"/>
          <a:stretch>
            <a:fillRect/>
          </a:stretch>
        </p:blipFill>
        <p:spPr>
          <a:xfrm>
            <a:off x="740410" y="1174750"/>
            <a:ext cx="5122545" cy="4953000"/>
          </a:xfrm>
          <a:prstGeom prst="rect">
            <a:avLst/>
          </a:prstGeom>
        </p:spPr>
      </p:pic>
      <p:pic>
        <p:nvPicPr>
          <p:cNvPr id="10" name="Content Placeholder 9"/>
          <p:cNvPicPr>
            <a:picLocks noChangeAspect="1"/>
          </p:cNvPicPr>
          <p:nvPr>
            <p:ph sz="half" idx="2"/>
          </p:nvPr>
        </p:nvPicPr>
        <p:blipFill>
          <a:blip r:embed="rId2"/>
          <a:stretch>
            <a:fillRect/>
          </a:stretch>
        </p:blipFill>
        <p:spPr>
          <a:xfrm>
            <a:off x="6313170" y="1174750"/>
            <a:ext cx="5152390" cy="4953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Discriminator Model 5 with Pretrained Model</a:t>
            </a:r>
            <a:endParaRPr lang="de-DE" altLang="en-US">
              <a:latin typeface="Calibri" panose="020F0502020204030204" charset="0"/>
            </a:endParaRPr>
          </a:p>
        </p:txBody>
      </p:sp>
      <p:pic>
        <p:nvPicPr>
          <p:cNvPr id="3" name="Picture 2"/>
          <p:cNvPicPr>
            <a:picLocks noChangeAspect="1"/>
          </p:cNvPicPr>
          <p:nvPr/>
        </p:nvPicPr>
        <p:blipFill>
          <a:blip r:embed="rId1"/>
          <a:stretch>
            <a:fillRect/>
          </a:stretch>
        </p:blipFill>
        <p:spPr>
          <a:xfrm>
            <a:off x="6369685" y="1174750"/>
            <a:ext cx="5486400" cy="3038475"/>
          </a:xfrm>
          <a:prstGeom prst="rect">
            <a:avLst/>
          </a:prstGeom>
        </p:spPr>
      </p:pic>
      <p:pic>
        <p:nvPicPr>
          <p:cNvPr id="8" name="Content Placeholder 7"/>
          <p:cNvPicPr>
            <a:picLocks noChangeAspect="1"/>
          </p:cNvPicPr>
          <p:nvPr>
            <p:ph sz="half" idx="1"/>
          </p:nvPr>
        </p:nvPicPr>
        <p:blipFill>
          <a:blip r:embed="rId2"/>
          <a:stretch>
            <a:fillRect/>
          </a:stretch>
        </p:blipFill>
        <p:spPr>
          <a:xfrm>
            <a:off x="312420" y="1174750"/>
            <a:ext cx="5384800" cy="1729105"/>
          </a:xfrm>
          <a:prstGeom prst="rect">
            <a:avLst/>
          </a:prstGeom>
        </p:spPr>
      </p:pic>
      <p:pic>
        <p:nvPicPr>
          <p:cNvPr id="9" name="Content Placeholder 8"/>
          <p:cNvPicPr>
            <a:picLocks noChangeAspect="1"/>
          </p:cNvPicPr>
          <p:nvPr>
            <p:ph sz="half" idx="2"/>
          </p:nvPr>
        </p:nvPicPr>
        <p:blipFill>
          <a:blip r:embed="rId3"/>
          <a:stretch>
            <a:fillRect/>
          </a:stretch>
        </p:blipFill>
        <p:spPr>
          <a:xfrm>
            <a:off x="312420" y="2903855"/>
            <a:ext cx="3752850" cy="6477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Generator Model 5 </a:t>
            </a:r>
            <a:endParaRPr lang="de-DE" altLang="en-US">
              <a:latin typeface="Calibri" panose="020F0502020204030204" charset="0"/>
            </a:endParaRPr>
          </a:p>
        </p:txBody>
      </p:sp>
      <p:pic>
        <p:nvPicPr>
          <p:cNvPr id="3" name="Picture 2"/>
          <p:cNvPicPr>
            <a:picLocks noChangeAspect="1"/>
          </p:cNvPicPr>
          <p:nvPr/>
        </p:nvPicPr>
        <p:blipFill>
          <a:blip r:embed="rId1"/>
          <a:stretch>
            <a:fillRect/>
          </a:stretch>
        </p:blipFill>
        <p:spPr>
          <a:xfrm>
            <a:off x="6267450" y="1059815"/>
            <a:ext cx="5419090" cy="5386070"/>
          </a:xfrm>
          <a:prstGeom prst="rect">
            <a:avLst/>
          </a:prstGeom>
        </p:spPr>
      </p:pic>
      <p:pic>
        <p:nvPicPr>
          <p:cNvPr id="9" name="Content Placeholder 8"/>
          <p:cNvPicPr>
            <a:picLocks noChangeAspect="1"/>
          </p:cNvPicPr>
          <p:nvPr>
            <p:ph sz="half" idx="1"/>
          </p:nvPr>
        </p:nvPicPr>
        <p:blipFill>
          <a:blip r:embed="rId2"/>
          <a:stretch>
            <a:fillRect/>
          </a:stretch>
        </p:blipFill>
        <p:spPr>
          <a:xfrm>
            <a:off x="609600" y="1059815"/>
            <a:ext cx="5384800" cy="357441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Generated Images </a:t>
            </a:r>
            <a:endParaRPr lang="de-DE" altLang="en-US">
              <a:latin typeface="Calibri" panose="020F0502020204030204" charset="0"/>
            </a:endParaRPr>
          </a:p>
        </p:txBody>
      </p:sp>
      <p:sp>
        <p:nvSpPr>
          <p:cNvPr id="9" name="Text Box 8"/>
          <p:cNvSpPr txBox="1"/>
          <p:nvPr/>
        </p:nvSpPr>
        <p:spPr>
          <a:xfrm>
            <a:off x="0" y="1487805"/>
            <a:ext cx="12191365" cy="368300"/>
          </a:xfrm>
          <a:prstGeom prst="rect">
            <a:avLst/>
          </a:prstGeom>
          <a:noFill/>
        </p:spPr>
        <p:txBody>
          <a:bodyPr wrap="square" rtlCol="0" anchor="t">
            <a:spAutoFit/>
          </a:bodyPr>
          <a:p>
            <a:pPr marL="0" indent="0">
              <a:buNone/>
            </a:pPr>
            <a:r>
              <a:rPr lang="de-DE" altLang="en-US">
                <a:latin typeface="Calibri" panose="020F0502020204030204" charset="0"/>
              </a:rPr>
              <a:t> 	10. Epoch			             40. Epoch			50. Epoch  		100 Epoch</a:t>
            </a:r>
            <a:endParaRPr lang="de-DE" altLang="en-US">
              <a:latin typeface="Calibri" panose="020F0502020204030204" charset="0"/>
            </a:endParaRPr>
          </a:p>
        </p:txBody>
      </p:sp>
      <p:sp>
        <p:nvSpPr>
          <p:cNvPr id="11" name="Text Box 10"/>
          <p:cNvSpPr txBox="1"/>
          <p:nvPr/>
        </p:nvSpPr>
        <p:spPr>
          <a:xfrm>
            <a:off x="3700780" y="5110480"/>
            <a:ext cx="4228465" cy="1476375"/>
          </a:xfrm>
          <a:prstGeom prst="rect">
            <a:avLst/>
          </a:prstGeom>
          <a:noFill/>
        </p:spPr>
        <p:txBody>
          <a:bodyPr wrap="square" rtlCol="0" anchor="t">
            <a:spAutoFit/>
          </a:bodyPr>
          <a:p>
            <a:pPr lvl="1" algn="l"/>
            <a:r>
              <a:rPr lang="de-DE" altLang="en-US">
                <a:latin typeface="Calibri" panose="020F0502020204030204" charset="0"/>
                <a:sym typeface="+mn-ea"/>
              </a:rPr>
              <a:t>n_images=10000 </a:t>
            </a:r>
            <a:endParaRPr lang="de-DE" altLang="en-US">
              <a:latin typeface="Calibri" panose="020F0502020204030204" charset="0"/>
              <a:sym typeface="+mn-ea"/>
            </a:endParaRPr>
          </a:p>
          <a:p>
            <a:pPr lvl="1" algn="l"/>
            <a:r>
              <a:rPr lang="de-DE" altLang="en-US">
                <a:latin typeface="Calibri" panose="020F0502020204030204" charset="0"/>
                <a:sym typeface="+mn-ea"/>
              </a:rPr>
              <a:t>epochs=100</a:t>
            </a:r>
            <a:endParaRPr lang="de-DE" altLang="en-US">
              <a:latin typeface="Calibri" panose="020F0502020204030204" charset="0"/>
            </a:endParaRPr>
          </a:p>
          <a:p>
            <a:pPr lvl="1" algn="l"/>
            <a:r>
              <a:rPr lang="de-DE" altLang="en-US">
                <a:latin typeface="Calibri" panose="020F0502020204030204" charset="0"/>
                <a:sym typeface="+mn-ea"/>
              </a:rPr>
              <a:t>batch_size= 64 (64 real+ 64fake)</a:t>
            </a:r>
            <a:endParaRPr lang="de-DE" altLang="en-US">
              <a:latin typeface="Calibri" panose="020F0502020204030204" charset="0"/>
            </a:endParaRPr>
          </a:p>
          <a:p>
            <a:pPr lvl="1" algn="l"/>
            <a:r>
              <a:rPr lang="de-DE" altLang="en-US">
                <a:latin typeface="Calibri" panose="020F0502020204030204" charset="0"/>
                <a:sym typeface="+mn-ea"/>
              </a:rPr>
              <a:t>img_shape= (128,128,3)</a:t>
            </a:r>
            <a:endParaRPr lang="de-DE" altLang="en-US">
              <a:latin typeface="Calibri" panose="020F0502020204030204" charset="0"/>
            </a:endParaRPr>
          </a:p>
          <a:p>
            <a:endParaRPr lang="en-US"/>
          </a:p>
        </p:txBody>
      </p:sp>
      <p:pic>
        <p:nvPicPr>
          <p:cNvPr id="6" name="Content Placeholder 5"/>
          <p:cNvPicPr>
            <a:picLocks noChangeAspect="1"/>
          </p:cNvPicPr>
          <p:nvPr>
            <p:ph sz="half" idx="1"/>
          </p:nvPr>
        </p:nvPicPr>
        <p:blipFill>
          <a:blip r:embed="rId1"/>
          <a:stretch>
            <a:fillRect/>
          </a:stretch>
        </p:blipFill>
        <p:spPr>
          <a:xfrm>
            <a:off x="62865" y="1856105"/>
            <a:ext cx="3024505" cy="3176905"/>
          </a:xfrm>
          <a:prstGeom prst="rect">
            <a:avLst/>
          </a:prstGeom>
        </p:spPr>
      </p:pic>
      <p:pic>
        <p:nvPicPr>
          <p:cNvPr id="8" name="Content Placeholder 7"/>
          <p:cNvPicPr>
            <a:picLocks noChangeAspect="1"/>
          </p:cNvPicPr>
          <p:nvPr>
            <p:ph sz="half" idx="2"/>
          </p:nvPr>
        </p:nvPicPr>
        <p:blipFill>
          <a:blip r:embed="rId2"/>
          <a:stretch>
            <a:fillRect/>
          </a:stretch>
        </p:blipFill>
        <p:spPr>
          <a:xfrm>
            <a:off x="3087370" y="1856105"/>
            <a:ext cx="3033395" cy="3177540"/>
          </a:xfrm>
          <a:prstGeom prst="rect">
            <a:avLst/>
          </a:prstGeom>
        </p:spPr>
      </p:pic>
      <p:pic>
        <p:nvPicPr>
          <p:cNvPr id="10" name="Picture 9"/>
          <p:cNvPicPr>
            <a:picLocks noChangeAspect="1"/>
          </p:cNvPicPr>
          <p:nvPr/>
        </p:nvPicPr>
        <p:blipFill>
          <a:blip r:embed="rId3"/>
          <a:stretch>
            <a:fillRect/>
          </a:stretch>
        </p:blipFill>
        <p:spPr>
          <a:xfrm>
            <a:off x="6120765" y="1842770"/>
            <a:ext cx="3001010" cy="3172460"/>
          </a:xfrm>
          <a:prstGeom prst="rect">
            <a:avLst/>
          </a:prstGeom>
        </p:spPr>
      </p:pic>
      <p:pic>
        <p:nvPicPr>
          <p:cNvPr id="12" name="Picture 11"/>
          <p:cNvPicPr>
            <a:picLocks noChangeAspect="1"/>
          </p:cNvPicPr>
          <p:nvPr/>
        </p:nvPicPr>
        <p:blipFill>
          <a:blip r:embed="rId4"/>
          <a:stretch>
            <a:fillRect/>
          </a:stretch>
        </p:blipFill>
        <p:spPr>
          <a:xfrm>
            <a:off x="9122410" y="1842770"/>
            <a:ext cx="3069590" cy="31908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Results	</a:t>
            </a:r>
            <a:endParaRPr lang="de-DE" altLang="en-US">
              <a:latin typeface="Calibri" panose="020F0502020204030204" charset="0"/>
            </a:endParaRPr>
          </a:p>
        </p:txBody>
      </p:sp>
      <p:sp>
        <p:nvSpPr>
          <p:cNvPr id="3" name="Content Placeholder 2"/>
          <p:cNvSpPr>
            <a:spLocks noGrp="1"/>
          </p:cNvSpPr>
          <p:nvPr>
            <p:ph idx="1"/>
          </p:nvPr>
        </p:nvSpPr>
        <p:spPr>
          <a:xfrm>
            <a:off x="609600" y="1174750"/>
            <a:ext cx="10972800" cy="3620770"/>
          </a:xfrm>
        </p:spPr>
        <p:txBody>
          <a:bodyPr/>
          <a:p>
            <a:r>
              <a:rPr lang="de-DE" altLang="en-US" sz="2800">
                <a:latin typeface="Calibri" panose="020F0502020204030204" charset="0"/>
              </a:rPr>
              <a:t>Using Strides in Models gives better solutions.</a:t>
            </a:r>
            <a:endParaRPr lang="de-DE" altLang="en-US" sz="2800">
              <a:latin typeface="Calibri" panose="020F0502020204030204" charset="0"/>
            </a:endParaRPr>
          </a:p>
          <a:p>
            <a:r>
              <a:rPr lang="de-DE" altLang="en-US" sz="2800">
                <a:latin typeface="Calibri" panose="020F0502020204030204" charset="0"/>
              </a:rPr>
              <a:t>It is suggested using BatchNormalization for both Generator and Discriminator models, but I got realy bad results when I used it.</a:t>
            </a:r>
            <a:endParaRPr lang="de-DE" altLang="en-US" sz="2800">
              <a:latin typeface="Calibri" panose="020F0502020204030204" charset="0"/>
            </a:endParaRPr>
          </a:p>
          <a:p>
            <a:r>
              <a:rPr lang="de-DE" altLang="en-US" sz="2800">
                <a:latin typeface="Calibri" panose="020F0502020204030204" charset="0"/>
              </a:rPr>
              <a:t>LeakyRelu Activation is highly suggested.</a:t>
            </a:r>
            <a:endParaRPr lang="de-DE" altLang="en-US" sz="2800">
              <a:latin typeface="Calibri" panose="020F0502020204030204" charset="0"/>
            </a:endParaRPr>
          </a:p>
          <a:p>
            <a:r>
              <a:rPr lang="de-DE" altLang="en-US" sz="2800">
                <a:latin typeface="Calibri" panose="020F0502020204030204" charset="0"/>
              </a:rPr>
              <a:t>With higher Number of Images, Batch size and number of Epochs, better solution can be obtained.</a:t>
            </a:r>
            <a:endParaRPr lang="de-DE" altLang="en-US" sz="2800">
              <a:latin typeface="Calibri" panose="020F0502020204030204" charset="0"/>
            </a:endParaRPr>
          </a:p>
          <a:p>
            <a:r>
              <a:rPr lang="de-DE" altLang="en-US" sz="2800">
                <a:latin typeface="Calibri" panose="020F0502020204030204" charset="0"/>
              </a:rPr>
              <a:t>Pretrained Models didn‘t produce perfect results.</a:t>
            </a:r>
            <a:endParaRPr lang="de-DE" altLang="en-US" sz="2800">
              <a:latin typeface="Calibri" panose="020F050202020403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1127760"/>
          </a:xfrm>
        </p:spPr>
        <p:txBody>
          <a:bodyPr/>
          <a:p>
            <a:r>
              <a:rPr lang="de-DE" altLang="en-US">
                <a:latin typeface="Calibri" panose="020F0502020204030204" charset="0"/>
              </a:rPr>
              <a:t>What is Deep Convolutional Generative Adversarial Networks (DCGAN)?</a:t>
            </a:r>
            <a:endParaRPr lang="de-DE" altLang="en-US">
              <a:latin typeface="Calibri" panose="020F0502020204030204" charset="0"/>
            </a:endParaRPr>
          </a:p>
        </p:txBody>
      </p:sp>
      <p:sp>
        <p:nvSpPr>
          <p:cNvPr id="5" name="Content Placeholder 2"/>
          <p:cNvSpPr>
            <a:spLocks noGrp="1"/>
          </p:cNvSpPr>
          <p:nvPr/>
        </p:nvSpPr>
        <p:spPr>
          <a:xfrm>
            <a:off x="475615" y="1557655"/>
            <a:ext cx="10972800" cy="4953000"/>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ltLang="en-US" sz="2000" b="1">
                <a:sym typeface="+mn-ea"/>
              </a:rPr>
              <a:t>Deep Convolutional Generative Adversarial Networks or DCGANs are the ‘image version’ of the most fundamental implementation of GANs.</a:t>
            </a:r>
            <a:endParaRPr lang="de-DE" altLang="en-US" sz="2000" b="1">
              <a:sym typeface="+mn-ea"/>
            </a:endParaRPr>
          </a:p>
          <a:p>
            <a:r>
              <a:rPr lang="de-DE" altLang="en-US" sz="2000" b="1">
                <a:sym typeface="+mn-ea"/>
              </a:rPr>
              <a:t>DCGAN is one of the popular and successful network design for GAN. </a:t>
            </a:r>
            <a:endParaRPr lang="de-DE" altLang="en-US" sz="2000" b="1">
              <a:sym typeface="+mn-ea"/>
            </a:endParaRPr>
          </a:p>
          <a:p>
            <a:r>
              <a:rPr lang="de-DE" altLang="en-US" sz="2000" b="1">
                <a:sym typeface="+mn-ea"/>
              </a:rPr>
              <a:t>It mainly composes of convolution layers. </a:t>
            </a:r>
            <a:endParaRPr lang="de-DE" altLang="en-US" sz="2000" b="1">
              <a:sym typeface="+mn-ea"/>
            </a:endParaRPr>
          </a:p>
          <a:p>
            <a:r>
              <a:rPr lang="de-DE" altLang="en-US" sz="2000" b="1">
                <a:sym typeface="+mn-ea"/>
              </a:rPr>
              <a:t>It uses convolutional stride and transposed convolution for the downsampling and the upsampling. </a:t>
            </a:r>
            <a:endParaRPr lang="de-DE" altLang="en-US" sz="2000" b="1">
              <a:sym typeface="+mn-ea"/>
            </a:endParaRPr>
          </a:p>
          <a:p>
            <a:pPr marL="0" indent="0">
              <a:buNone/>
            </a:pPr>
            <a:endParaRPr lang="en-US" sz="2000"/>
          </a:p>
          <a:p>
            <a:pPr marL="0" indent="0">
              <a:buNone/>
            </a:pPr>
            <a:endParaRPr lang="de-DE" altLang="en-US" sz="2000" b="1">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t>Research Question</a:t>
            </a:r>
            <a:endParaRPr lang="de-DE" altLang="en-US"/>
          </a:p>
        </p:txBody>
      </p:sp>
      <p:sp>
        <p:nvSpPr>
          <p:cNvPr id="3" name="Content Placeholder 2"/>
          <p:cNvSpPr>
            <a:spLocks noGrp="1"/>
          </p:cNvSpPr>
          <p:nvPr>
            <p:ph idx="1"/>
          </p:nvPr>
        </p:nvSpPr>
        <p:spPr>
          <a:xfrm>
            <a:off x="609600" y="1174750"/>
            <a:ext cx="10972800" cy="4953000"/>
          </a:xfrm>
        </p:spPr>
        <p:txBody>
          <a:bodyPr/>
          <a:p>
            <a:r>
              <a:rPr lang="de-DE" altLang="en-US" sz="2000" b="1">
                <a:latin typeface="Calibri" panose="020F0502020204030204" charset="0"/>
              </a:rPr>
              <a:t>Generate new images from existing images  by using different Generator and Discriminator Models </a:t>
            </a:r>
            <a:endParaRPr lang="en-US" sz="2000" b="1"/>
          </a:p>
          <a:p>
            <a:pPr marL="0" indent="0">
              <a:buNone/>
            </a:pPr>
            <a:endParaRPr lang="en-US" sz="20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b="1">
                <a:latin typeface="Calibri" panose="020F0502020204030204" charset="0"/>
              </a:rPr>
              <a:t>CelebFaces Attributes (CelebA) Dataset</a:t>
            </a:r>
            <a:endParaRPr lang="de-DE" altLang="en-US" b="1">
              <a:latin typeface="Calibri" panose="020F0502020204030204" charset="0"/>
            </a:endParaRPr>
          </a:p>
        </p:txBody>
      </p:sp>
      <p:sp>
        <p:nvSpPr>
          <p:cNvPr id="3" name="Content Placeholder 2"/>
          <p:cNvSpPr>
            <a:spLocks noGrp="1"/>
          </p:cNvSpPr>
          <p:nvPr>
            <p:ph sz="half" idx="1"/>
          </p:nvPr>
        </p:nvSpPr>
        <p:spPr>
          <a:xfrm>
            <a:off x="609600" y="1174750"/>
            <a:ext cx="8298180" cy="4953000"/>
          </a:xfrm>
        </p:spPr>
        <p:txBody>
          <a:bodyPr/>
          <a:p>
            <a:r>
              <a:rPr lang="de-DE" altLang="en-US">
                <a:latin typeface="Calibri" panose="020F0502020204030204" charset="0"/>
              </a:rPr>
              <a:t>202,599 number of face images </a:t>
            </a:r>
            <a:endParaRPr lang="de-DE" altLang="en-US">
              <a:latin typeface="Calibri" panose="020F0502020204030204" charset="0"/>
            </a:endParaRPr>
          </a:p>
          <a:p>
            <a:r>
              <a:rPr lang="de-DE" altLang="en-US">
                <a:latin typeface="Calibri" panose="020F0502020204030204" charset="0"/>
              </a:rPr>
              <a:t>40 binary attribute annotations per image</a:t>
            </a:r>
            <a:endParaRPr lang="de-DE" altLang="en-US">
              <a:latin typeface="Calibri" panose="020F0502020204030204" charset="0"/>
            </a:endParaRPr>
          </a:p>
        </p:txBody>
      </p:sp>
      <p:pic>
        <p:nvPicPr>
          <p:cNvPr id="4" name="Content Placeholder 3"/>
          <p:cNvPicPr>
            <a:picLocks noChangeAspect="1"/>
          </p:cNvPicPr>
          <p:nvPr>
            <p:ph sz="half" idx="2"/>
          </p:nvPr>
        </p:nvPicPr>
        <p:blipFill>
          <a:blip r:embed="rId1"/>
          <a:stretch>
            <a:fillRect/>
          </a:stretch>
        </p:blipFill>
        <p:spPr>
          <a:xfrm>
            <a:off x="9222105" y="992505"/>
            <a:ext cx="1395730" cy="5520690"/>
          </a:xfrm>
          <a:prstGeom prst="rect">
            <a:avLst/>
          </a:prstGeom>
        </p:spPr>
      </p:pic>
      <p:pic>
        <p:nvPicPr>
          <p:cNvPr id="5" name="Picture 4"/>
          <p:cNvPicPr>
            <a:picLocks noChangeAspect="1"/>
          </p:cNvPicPr>
          <p:nvPr/>
        </p:nvPicPr>
        <p:blipFill>
          <a:blip r:embed="rId2"/>
          <a:stretch>
            <a:fillRect/>
          </a:stretch>
        </p:blipFill>
        <p:spPr>
          <a:xfrm>
            <a:off x="871855" y="2894330"/>
            <a:ext cx="7639050" cy="20669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b="1">
                <a:latin typeface="Calibri" panose="020F0502020204030204" charset="0"/>
                <a:sym typeface="+mn-ea"/>
              </a:rPr>
              <a:t>CelebFaces Attributes (CelebA) Dataset</a:t>
            </a:r>
            <a:endParaRPr lang="de-DE" altLang="en-US"/>
          </a:p>
        </p:txBody>
      </p:sp>
      <p:sp>
        <p:nvSpPr>
          <p:cNvPr id="3" name="Content Placeholder 2"/>
          <p:cNvSpPr>
            <a:spLocks noGrp="1"/>
          </p:cNvSpPr>
          <p:nvPr>
            <p:ph sz="half" idx="1"/>
          </p:nvPr>
        </p:nvSpPr>
        <p:spPr/>
        <p:txBody>
          <a:bodyPr/>
          <a:p>
            <a:r>
              <a:rPr lang="de-DE" altLang="en-US" sz="2000" b="1">
                <a:latin typeface="Calibri" panose="020F0502020204030204" charset="0"/>
              </a:rPr>
              <a:t>Real Samples</a:t>
            </a:r>
            <a:endParaRPr lang="en-US" sz="2000" b="1"/>
          </a:p>
        </p:txBody>
      </p:sp>
      <p:pic>
        <p:nvPicPr>
          <p:cNvPr id="4" name="Content Placeholder 3"/>
          <p:cNvPicPr>
            <a:picLocks noChangeAspect="1"/>
          </p:cNvPicPr>
          <p:nvPr>
            <p:ph sz="half" idx="2"/>
          </p:nvPr>
        </p:nvPicPr>
        <p:blipFill>
          <a:blip r:embed="rId1"/>
          <a:stretch>
            <a:fillRect/>
          </a:stretch>
        </p:blipFill>
        <p:spPr>
          <a:xfrm>
            <a:off x="1663700" y="1736725"/>
            <a:ext cx="5384800" cy="42119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Parameters</a:t>
            </a:r>
            <a:endParaRPr lang="de-DE" altLang="en-US">
              <a:latin typeface="Calibri" panose="020F0502020204030204" charset="0"/>
            </a:endParaRPr>
          </a:p>
        </p:txBody>
      </p:sp>
      <p:sp>
        <p:nvSpPr>
          <p:cNvPr id="3" name="Content Placeholder 2"/>
          <p:cNvSpPr>
            <a:spLocks noGrp="1"/>
          </p:cNvSpPr>
          <p:nvPr>
            <p:ph idx="1"/>
          </p:nvPr>
        </p:nvSpPr>
        <p:spPr>
          <a:xfrm>
            <a:off x="609600" y="1174750"/>
            <a:ext cx="10972800" cy="5546725"/>
          </a:xfrm>
        </p:spPr>
        <p:txBody>
          <a:bodyPr/>
          <a:p>
            <a:r>
              <a:rPr lang="de-DE" altLang="en-US" sz="2400">
                <a:latin typeface="Calibri" panose="020F0502020204030204" charset="0"/>
                <a:sym typeface="+mn-ea"/>
              </a:rPr>
              <a:t>Train</a:t>
            </a:r>
            <a:endParaRPr lang="de-DE" altLang="en-US" sz="2400">
              <a:latin typeface="Calibri" panose="020F0502020204030204" charset="0"/>
            </a:endParaRPr>
          </a:p>
          <a:p>
            <a:pPr lvl="1"/>
            <a:r>
              <a:rPr lang="de-DE" altLang="en-US" sz="2400">
                <a:latin typeface="Calibri" panose="020F0502020204030204" charset="0"/>
                <a:sym typeface="+mn-ea"/>
              </a:rPr>
              <a:t>n_images=10000</a:t>
            </a:r>
            <a:endParaRPr lang="de-DE" altLang="en-US" sz="2400">
              <a:latin typeface="Calibri" panose="020F0502020204030204" charset="0"/>
            </a:endParaRPr>
          </a:p>
          <a:p>
            <a:pPr lvl="1"/>
            <a:r>
              <a:rPr lang="de-DE" altLang="en-US" sz="2400">
                <a:latin typeface="Calibri" panose="020F0502020204030204" charset="0"/>
                <a:sym typeface="+mn-ea"/>
              </a:rPr>
              <a:t>epochs=50</a:t>
            </a:r>
            <a:endParaRPr lang="de-DE" altLang="en-US" sz="2400">
              <a:latin typeface="Calibri" panose="020F0502020204030204" charset="0"/>
            </a:endParaRPr>
          </a:p>
          <a:p>
            <a:pPr lvl="1"/>
            <a:r>
              <a:rPr lang="de-DE" altLang="en-US" sz="2400">
                <a:latin typeface="Calibri" panose="020F0502020204030204" charset="0"/>
                <a:sym typeface="+mn-ea"/>
              </a:rPr>
              <a:t>batch_size= 32 </a:t>
            </a:r>
            <a:endParaRPr lang="de-DE" altLang="en-US" sz="2400">
              <a:latin typeface="Calibri" panose="020F0502020204030204" charset="0"/>
            </a:endParaRPr>
          </a:p>
          <a:p>
            <a:pPr lvl="1"/>
            <a:r>
              <a:rPr lang="de-DE" altLang="en-US" sz="2400">
                <a:latin typeface="Calibri" panose="020F0502020204030204" charset="0"/>
                <a:sym typeface="+mn-ea"/>
              </a:rPr>
              <a:t>img_shape= (128,128,3)</a:t>
            </a:r>
            <a:endParaRPr lang="de-DE" altLang="en-US" sz="2400">
              <a:latin typeface="Calibri" panose="020F0502020204030204" charset="0"/>
            </a:endParaRPr>
          </a:p>
          <a:p>
            <a:pPr lvl="1"/>
            <a:r>
              <a:rPr lang="de-DE" altLang="en-US" sz="2400">
                <a:latin typeface="Calibri" panose="020F0502020204030204" charset="0"/>
                <a:sym typeface="+mn-ea"/>
              </a:rPr>
              <a:t>latent_dim=100 (noise dimension)</a:t>
            </a:r>
            <a:endParaRPr lang="de-DE" altLang="en-US" sz="2400">
              <a:latin typeface="Calibri" panose="020F0502020204030204" charset="0"/>
              <a:sym typeface="+mn-ea"/>
            </a:endParaRPr>
          </a:p>
          <a:p>
            <a:r>
              <a:rPr lang="de-DE" altLang="en-US" sz="2400">
                <a:latin typeface="Calibri" panose="020F0502020204030204" charset="0"/>
                <a:sym typeface="+mn-ea"/>
              </a:rPr>
              <a:t>Optimizer (GAN)</a:t>
            </a:r>
            <a:endParaRPr lang="de-DE" altLang="en-US" sz="2400">
              <a:latin typeface="Calibri" panose="020F0502020204030204" charset="0"/>
            </a:endParaRPr>
          </a:p>
          <a:p>
            <a:pPr lvl="1"/>
            <a:r>
              <a:rPr lang="de-DE" altLang="en-US" sz="2000">
                <a:latin typeface="Calibri" panose="020F0502020204030204" charset="0"/>
                <a:sym typeface="+mn-ea"/>
              </a:rPr>
              <a:t>RMSprop with learning rate 0.0004</a:t>
            </a:r>
            <a:endParaRPr lang="de-DE" altLang="en-US" sz="2000">
              <a:latin typeface="Calibri" panose="020F0502020204030204" charset="0"/>
            </a:endParaRPr>
          </a:p>
          <a:p>
            <a:r>
              <a:rPr lang="de-DE" altLang="en-US" sz="2400">
                <a:latin typeface="Calibri" panose="020F0502020204030204" charset="0"/>
              </a:rPr>
              <a:t>Optimizer (Discriminator)</a:t>
            </a:r>
            <a:endParaRPr lang="de-DE" altLang="en-US" sz="2400">
              <a:latin typeface="Calibri" panose="020F0502020204030204" charset="0"/>
            </a:endParaRPr>
          </a:p>
          <a:p>
            <a:pPr lvl="1"/>
            <a:r>
              <a:rPr lang="de-DE" altLang="en-US" sz="2000">
                <a:latin typeface="Calibri" panose="020F0502020204030204" charset="0"/>
              </a:rPr>
              <a:t>Adam Optimizer with learning rate 0.0002.</a:t>
            </a:r>
            <a:endParaRPr lang="de-DE" altLang="en-US" sz="2000">
              <a:latin typeface="Calibri" panose="020F0502020204030204" charset="0"/>
            </a:endParaRPr>
          </a:p>
          <a:p>
            <a:r>
              <a:rPr lang="de-DE" altLang="en-US" sz="2400">
                <a:latin typeface="Calibri" panose="020F0502020204030204" charset="0"/>
              </a:rPr>
              <a:t>Loss</a:t>
            </a:r>
            <a:endParaRPr lang="de-DE" altLang="en-US" sz="2400">
              <a:latin typeface="Calibri" panose="020F0502020204030204" charset="0"/>
            </a:endParaRPr>
          </a:p>
          <a:p>
            <a:pPr lvl="1"/>
            <a:r>
              <a:rPr lang="de-DE" altLang="en-US" sz="2000">
                <a:latin typeface="Calibri" panose="020F0502020204030204" charset="0"/>
              </a:rPr>
              <a:t>Binary Cross Entropy </a:t>
            </a:r>
            <a:endParaRPr lang="de-DE" altLang="en-US" sz="2000">
              <a:latin typeface="Calibri" panose="020F0502020204030204" charset="0"/>
            </a:endParaRPr>
          </a:p>
          <a:p>
            <a:endParaRPr lang="de-DE" altLang="en-US" sz="2000">
              <a:latin typeface="Calibri" panose="020F050202020403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Discriminator Model 1</a:t>
            </a:r>
            <a:endParaRPr lang="de-DE" altLang="en-US">
              <a:latin typeface="Calibri" panose="020F0502020204030204" charset="0"/>
            </a:endParaRPr>
          </a:p>
        </p:txBody>
      </p:sp>
      <p:sp>
        <p:nvSpPr>
          <p:cNvPr id="3" name="Content Placeholder 2"/>
          <p:cNvSpPr>
            <a:spLocks noGrp="1"/>
          </p:cNvSpPr>
          <p:nvPr>
            <p:ph sz="half" idx="1"/>
          </p:nvPr>
        </p:nvSpPr>
        <p:spPr>
          <a:xfrm>
            <a:off x="609600" y="1174750"/>
            <a:ext cx="5950585" cy="4953000"/>
          </a:xfrm>
        </p:spPr>
        <p:txBody>
          <a:bodyPr/>
          <a:p>
            <a:endParaRPr lang="en-US" sz="2400"/>
          </a:p>
        </p:txBody>
      </p:sp>
      <p:pic>
        <p:nvPicPr>
          <p:cNvPr id="4" name="Content Placeholder 3"/>
          <p:cNvPicPr>
            <a:picLocks noChangeAspect="1"/>
          </p:cNvPicPr>
          <p:nvPr>
            <p:ph sz="half" idx="2"/>
          </p:nvPr>
        </p:nvPicPr>
        <p:blipFill>
          <a:blip r:embed="rId1"/>
          <a:stretch>
            <a:fillRect/>
          </a:stretch>
        </p:blipFill>
        <p:spPr>
          <a:xfrm>
            <a:off x="500380" y="925830"/>
            <a:ext cx="5906135" cy="4443095"/>
          </a:xfrm>
          <a:prstGeom prst="rect">
            <a:avLst/>
          </a:prstGeom>
        </p:spPr>
      </p:pic>
      <p:pic>
        <p:nvPicPr>
          <p:cNvPr id="5" name="Picture 4"/>
          <p:cNvPicPr>
            <a:picLocks noChangeAspect="1"/>
          </p:cNvPicPr>
          <p:nvPr/>
        </p:nvPicPr>
        <p:blipFill>
          <a:blip r:embed="rId2"/>
          <a:stretch>
            <a:fillRect/>
          </a:stretch>
        </p:blipFill>
        <p:spPr>
          <a:xfrm>
            <a:off x="6998970" y="925830"/>
            <a:ext cx="4142740" cy="53498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panose="020F0502020204030204" charset="0"/>
              </a:rPr>
              <a:t>Generator Model 1</a:t>
            </a:r>
            <a:endParaRPr lang="de-DE" altLang="en-US">
              <a:latin typeface="Calibri" panose="020F0502020204030204" charset="0"/>
            </a:endParaRPr>
          </a:p>
        </p:txBody>
      </p:sp>
      <p:sp>
        <p:nvSpPr>
          <p:cNvPr id="3" name="Content Placeholder 2"/>
          <p:cNvSpPr>
            <a:spLocks noGrp="1"/>
          </p:cNvSpPr>
          <p:nvPr>
            <p:ph sz="half" idx="1"/>
          </p:nvPr>
        </p:nvSpPr>
        <p:spPr>
          <a:xfrm>
            <a:off x="476250" y="1174750"/>
            <a:ext cx="6169660" cy="4953000"/>
          </a:xfrm>
        </p:spPr>
        <p:txBody>
          <a:bodyPr/>
          <a:p>
            <a:r>
              <a:rPr lang="en-US" sz="1800"/>
              <a:t>The generator model mainly consists of Deconvolution layers or more accurately, Transposed Convolution layers that basically perform the reverse of a Convolution operation.</a:t>
            </a:r>
            <a:endParaRPr lang="en-US" sz="1800"/>
          </a:p>
          <a:p>
            <a:pPr marL="0" indent="0">
              <a:buNone/>
            </a:pPr>
            <a:endParaRPr lang="en-US" sz="1800"/>
          </a:p>
        </p:txBody>
      </p:sp>
      <p:pic>
        <p:nvPicPr>
          <p:cNvPr id="4" name="Content Placeholder 3"/>
          <p:cNvPicPr>
            <a:picLocks noChangeAspect="1"/>
          </p:cNvPicPr>
          <p:nvPr>
            <p:ph sz="half" idx="2"/>
          </p:nvPr>
        </p:nvPicPr>
        <p:blipFill>
          <a:blip r:embed="rId1"/>
          <a:stretch>
            <a:fillRect/>
          </a:stretch>
        </p:blipFill>
        <p:spPr>
          <a:xfrm>
            <a:off x="868680" y="2564130"/>
            <a:ext cx="5384800" cy="2922270"/>
          </a:xfrm>
          <a:prstGeom prst="rect">
            <a:avLst/>
          </a:prstGeom>
        </p:spPr>
      </p:pic>
      <p:pic>
        <p:nvPicPr>
          <p:cNvPr id="5" name="Picture 4"/>
          <p:cNvPicPr>
            <a:picLocks noChangeAspect="1"/>
          </p:cNvPicPr>
          <p:nvPr/>
        </p:nvPicPr>
        <p:blipFill>
          <a:blip r:embed="rId2"/>
          <a:stretch>
            <a:fillRect/>
          </a:stretch>
        </p:blipFill>
        <p:spPr>
          <a:xfrm>
            <a:off x="6793865" y="1174750"/>
            <a:ext cx="5074285" cy="4599940"/>
          </a:xfrm>
          <a:prstGeom prst="rect">
            <a:avLst/>
          </a:prstGeom>
        </p:spPr>
      </p:pic>
      <p:pic>
        <p:nvPicPr>
          <p:cNvPr id="6" name="Picture 5"/>
          <p:cNvPicPr>
            <a:picLocks noChangeAspect="1"/>
          </p:cNvPicPr>
          <p:nvPr/>
        </p:nvPicPr>
        <p:blipFill>
          <a:blip r:embed="rId3"/>
          <a:stretch>
            <a:fillRect/>
          </a:stretch>
        </p:blipFill>
        <p:spPr>
          <a:xfrm>
            <a:off x="4826000" y="5109845"/>
            <a:ext cx="1819910" cy="1652270"/>
          </a:xfrm>
          <a:prstGeom prst="rect">
            <a:avLst/>
          </a:prstGeom>
        </p:spPr>
      </p:pic>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3566</Words>
  <Application>WPS Presentation</Application>
  <PresentationFormat>Widescreen</PresentationFormat>
  <Paragraphs>155</Paragraphs>
  <Slides>29</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29</vt:i4>
      </vt:variant>
    </vt:vector>
  </HeadingPairs>
  <TitlesOfParts>
    <vt:vector size="36" baseType="lpstr">
      <vt:lpstr>Arial</vt:lpstr>
      <vt:lpstr>SimSun</vt:lpstr>
      <vt:lpstr>Wingdings</vt:lpstr>
      <vt:lpstr>Calibri</vt:lpstr>
      <vt:lpstr>Microsoft YaHei</vt:lpstr>
      <vt:lpstr>Arial Unicode MS</vt:lpstr>
      <vt:lpstr>Blue Waves</vt:lpstr>
      <vt:lpstr> Generative Adversarial Networks</vt:lpstr>
      <vt:lpstr>Generative Adversarial Network (GAN)</vt:lpstr>
      <vt:lpstr>What is Deep Convolutional Generative Adversarial Networks (DCGAN)?</vt:lpstr>
      <vt:lpstr>Research Question</vt:lpstr>
      <vt:lpstr>CelebFaces Attributes (CelebA) Dataset</vt:lpstr>
      <vt:lpstr>CelebFaces Attributes (CelebA) Dataset</vt:lpstr>
      <vt:lpstr>Parameters</vt:lpstr>
      <vt:lpstr>Discriminator Model 1</vt:lpstr>
      <vt:lpstr>Generator Model 1</vt:lpstr>
      <vt:lpstr>Generated Images</vt:lpstr>
      <vt:lpstr>Discriminator and Gan Losses for each Batch</vt:lpstr>
      <vt:lpstr>Generated Images with same Generator and Discriminator Models </vt:lpstr>
      <vt:lpstr>Discriminator and Gan Losses for each Batch</vt:lpstr>
      <vt:lpstr>Generated Images</vt:lpstr>
      <vt:lpstr>Discriminator Model 2</vt:lpstr>
      <vt:lpstr>Generator Model 2</vt:lpstr>
      <vt:lpstr>Generated Images</vt:lpstr>
      <vt:lpstr>Discriminator and Gan Losses for each Batch</vt:lpstr>
      <vt:lpstr>Discriminator Model 3 (without stride)</vt:lpstr>
      <vt:lpstr>Generator Model 3 (without stride)</vt:lpstr>
      <vt:lpstr>Generated Images </vt:lpstr>
      <vt:lpstr>Discriminator Model 4</vt:lpstr>
      <vt:lpstr>Generator Model 4</vt:lpstr>
      <vt:lpstr>Generated Images </vt:lpstr>
      <vt:lpstr>Discriminator and Gan Losses for each Batch</vt:lpstr>
      <vt:lpstr>Discriminator Model 5 with Pretrained Model</vt:lpstr>
      <vt:lpstr>Generator Model 5 </vt:lpstr>
      <vt:lpstr>Generated Images </vt:lpstr>
      <vt:lpstr>Results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Convolutional Generative Adversarial Networks</dc:title>
  <dc:creator>Helios</dc:creator>
  <cp:lastModifiedBy>Helios</cp:lastModifiedBy>
  <cp:revision>12</cp:revision>
  <dcterms:created xsi:type="dcterms:W3CDTF">2021-02-01T14:43:00Z</dcterms:created>
  <dcterms:modified xsi:type="dcterms:W3CDTF">2021-05-01T11:38:53Z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1033-11.2.0.10114</vt:lpwstr>
  </property>
</Properties>
</file>